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82" r:id="rId4"/>
    <p:sldId id="326" r:id="rId5"/>
    <p:sldId id="314" r:id="rId6"/>
    <p:sldId id="335" r:id="rId7"/>
    <p:sldId id="315" r:id="rId8"/>
    <p:sldId id="316" r:id="rId9"/>
    <p:sldId id="318" r:id="rId10"/>
    <p:sldId id="317" r:id="rId11"/>
    <p:sldId id="284" r:id="rId12"/>
    <p:sldId id="286" r:id="rId13"/>
    <p:sldId id="292" r:id="rId14"/>
    <p:sldId id="311" r:id="rId15"/>
    <p:sldId id="319" r:id="rId16"/>
    <p:sldId id="320" r:id="rId17"/>
    <p:sldId id="321" r:id="rId18"/>
    <p:sldId id="323" r:id="rId19"/>
    <p:sldId id="324" r:id="rId20"/>
    <p:sldId id="325" r:id="rId21"/>
    <p:sldId id="305" r:id="rId22"/>
    <p:sldId id="301" r:id="rId23"/>
    <p:sldId id="303" r:id="rId24"/>
    <p:sldId id="333" r:id="rId25"/>
    <p:sldId id="328" r:id="rId26"/>
    <p:sldId id="331" r:id="rId27"/>
    <p:sldId id="329" r:id="rId28"/>
    <p:sldId id="330" r:id="rId29"/>
    <p:sldId id="334" r:id="rId30"/>
    <p:sldId id="31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A995B-C881-4D2A-A14D-73A192BB9269}" v="588" dt="2022-06-24T13:31:38.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22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F9358-C032-42CD-BEBF-0C3D212B2D44}" type="doc">
      <dgm:prSet loTypeId="urn:microsoft.com/office/officeart/2018/5/layout/IconCircleLabelList" loCatId="icon" qsTypeId="urn:microsoft.com/office/officeart/2005/8/quickstyle/simple1" qsCatId="simple" csTypeId="urn:microsoft.com/office/officeart/2018/5/colors/Iconchunking_coloredtext_accent2_2" csCatId="accent2" phldr="1"/>
      <dgm:spPr/>
      <dgm:t>
        <a:bodyPr/>
        <a:lstStyle/>
        <a:p>
          <a:endParaRPr lang="en-US"/>
        </a:p>
      </dgm:t>
    </dgm:pt>
    <dgm:pt modelId="{D82ED4D5-FB5C-4D3D-A303-12CD68A1DACC}">
      <dgm:prSet/>
      <dgm:spPr/>
      <dgm:t>
        <a:bodyPr/>
        <a:lstStyle/>
        <a:p>
          <a:pPr>
            <a:defRPr cap="all"/>
          </a:pPr>
          <a:r>
            <a:rPr lang="en-GB" dirty="0"/>
            <a:t>We have worked with 210 young people </a:t>
          </a:r>
          <a:endParaRPr lang="en-US" dirty="0"/>
        </a:p>
      </dgm:t>
    </dgm:pt>
    <dgm:pt modelId="{B2D22AD7-31AE-4A2B-AFC5-587D8B0A6478}" type="parTrans" cxnId="{3011742A-6EF9-402B-9EA7-2382791C1CB6}">
      <dgm:prSet/>
      <dgm:spPr/>
      <dgm:t>
        <a:bodyPr/>
        <a:lstStyle/>
        <a:p>
          <a:endParaRPr lang="en-US"/>
        </a:p>
      </dgm:t>
    </dgm:pt>
    <dgm:pt modelId="{F398A708-EAC0-425A-81A8-177647A5BE9F}" type="sibTrans" cxnId="{3011742A-6EF9-402B-9EA7-2382791C1CB6}">
      <dgm:prSet/>
      <dgm:spPr/>
      <dgm:t>
        <a:bodyPr/>
        <a:lstStyle/>
        <a:p>
          <a:endParaRPr lang="en-US"/>
        </a:p>
      </dgm:t>
    </dgm:pt>
    <dgm:pt modelId="{70D26715-E6E8-4E9A-A1EE-1E56867A7FE1}">
      <dgm:prSet/>
      <dgm:spPr/>
      <dgm:t>
        <a:bodyPr/>
        <a:lstStyle/>
        <a:p>
          <a:pPr>
            <a:defRPr cap="all"/>
          </a:pPr>
          <a:r>
            <a:rPr lang="en-GB" dirty="0"/>
            <a:t>This equated to 420 learning hours</a:t>
          </a:r>
          <a:endParaRPr lang="en-US" dirty="0"/>
        </a:p>
      </dgm:t>
    </dgm:pt>
    <dgm:pt modelId="{465872CE-BD49-4AA3-966D-92952E9610BD}" type="parTrans" cxnId="{F51D0A08-DEFD-4101-B5C6-7EA03AB94B54}">
      <dgm:prSet/>
      <dgm:spPr/>
      <dgm:t>
        <a:bodyPr/>
        <a:lstStyle/>
        <a:p>
          <a:endParaRPr lang="en-US"/>
        </a:p>
      </dgm:t>
    </dgm:pt>
    <dgm:pt modelId="{A15DD05F-6059-4970-A132-5D7D808F00D7}" type="sibTrans" cxnId="{F51D0A08-DEFD-4101-B5C6-7EA03AB94B54}">
      <dgm:prSet/>
      <dgm:spPr/>
      <dgm:t>
        <a:bodyPr/>
        <a:lstStyle/>
        <a:p>
          <a:endParaRPr lang="en-US"/>
        </a:p>
      </dgm:t>
    </dgm:pt>
    <dgm:pt modelId="{4C9B38FE-FF64-4791-A920-74DE98645424}">
      <dgm:prSet/>
      <dgm:spPr/>
      <dgm:t>
        <a:bodyPr/>
        <a:lstStyle/>
        <a:p>
          <a:pPr>
            <a:defRPr cap="all"/>
          </a:pPr>
          <a:r>
            <a:rPr lang="en-GB" dirty="0"/>
            <a:t>This happened at 24 different activities </a:t>
          </a:r>
          <a:endParaRPr lang="en-US" dirty="0"/>
        </a:p>
      </dgm:t>
    </dgm:pt>
    <dgm:pt modelId="{470B0A09-1342-40EE-9E04-D365609D1AA1}" type="sibTrans" cxnId="{9E10116A-FE72-4852-AFE4-FCE967E35AB5}">
      <dgm:prSet/>
      <dgm:spPr/>
      <dgm:t>
        <a:bodyPr/>
        <a:lstStyle/>
        <a:p>
          <a:endParaRPr lang="en-US"/>
        </a:p>
      </dgm:t>
    </dgm:pt>
    <dgm:pt modelId="{AEC0A985-39BD-4FAD-8AD9-CFC2B8FFEEAF}" type="parTrans" cxnId="{9E10116A-FE72-4852-AFE4-FCE967E35AB5}">
      <dgm:prSet/>
      <dgm:spPr/>
      <dgm:t>
        <a:bodyPr/>
        <a:lstStyle/>
        <a:p>
          <a:endParaRPr lang="en-US"/>
        </a:p>
      </dgm:t>
    </dgm:pt>
    <dgm:pt modelId="{2AEC3DA2-4EE2-42BB-A639-6A0BCE9A52F2}" type="pres">
      <dgm:prSet presAssocID="{8F1F9358-C032-42CD-BEBF-0C3D212B2D44}" presName="root" presStyleCnt="0">
        <dgm:presLayoutVars>
          <dgm:dir/>
          <dgm:resizeHandles val="exact"/>
        </dgm:presLayoutVars>
      </dgm:prSet>
      <dgm:spPr/>
      <dgm:t>
        <a:bodyPr/>
        <a:lstStyle/>
        <a:p>
          <a:endParaRPr lang="en-GB"/>
        </a:p>
      </dgm:t>
    </dgm:pt>
    <dgm:pt modelId="{374C3DA9-6B5D-4A9E-8E5E-DE0A1AA1556D}" type="pres">
      <dgm:prSet presAssocID="{D82ED4D5-FB5C-4D3D-A303-12CD68A1DACC}" presName="compNode" presStyleCnt="0"/>
      <dgm:spPr/>
    </dgm:pt>
    <dgm:pt modelId="{F7CD1B65-D307-41FB-B5C9-CE44F1EB832B}" type="pres">
      <dgm:prSet presAssocID="{D82ED4D5-FB5C-4D3D-A303-12CD68A1DACC}" presName="iconBgRect" presStyleLbl="bgShp" presStyleIdx="0" presStyleCnt="3"/>
      <dgm:spPr/>
    </dgm:pt>
    <dgm:pt modelId="{D43CF461-C27F-4C73-846C-305B90E4E561}" type="pres">
      <dgm:prSet presAssocID="{D82ED4D5-FB5C-4D3D-A303-12CD68A1DA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Group"/>
        </a:ext>
      </dgm:extLst>
    </dgm:pt>
    <dgm:pt modelId="{C002715A-42BD-467B-81E6-DF73ED14ACE7}" type="pres">
      <dgm:prSet presAssocID="{D82ED4D5-FB5C-4D3D-A303-12CD68A1DACC}" presName="spaceRect" presStyleCnt="0"/>
      <dgm:spPr/>
    </dgm:pt>
    <dgm:pt modelId="{BFC01E0F-399D-45DB-BF1A-55DDFCE48BCF}" type="pres">
      <dgm:prSet presAssocID="{D82ED4D5-FB5C-4D3D-A303-12CD68A1DACC}" presName="textRect" presStyleLbl="revTx" presStyleIdx="0" presStyleCnt="3">
        <dgm:presLayoutVars>
          <dgm:chMax val="1"/>
          <dgm:chPref val="1"/>
        </dgm:presLayoutVars>
      </dgm:prSet>
      <dgm:spPr/>
      <dgm:t>
        <a:bodyPr/>
        <a:lstStyle/>
        <a:p>
          <a:endParaRPr lang="en-GB"/>
        </a:p>
      </dgm:t>
    </dgm:pt>
    <dgm:pt modelId="{AF806DD2-4D02-40B1-8DBD-F146C056CADF}" type="pres">
      <dgm:prSet presAssocID="{F398A708-EAC0-425A-81A8-177647A5BE9F}" presName="sibTrans" presStyleCnt="0"/>
      <dgm:spPr/>
    </dgm:pt>
    <dgm:pt modelId="{02CCAF40-0A88-4F33-9D54-DFCE90155C64}" type="pres">
      <dgm:prSet presAssocID="{70D26715-E6E8-4E9A-A1EE-1E56867A7FE1}" presName="compNode" presStyleCnt="0"/>
      <dgm:spPr/>
    </dgm:pt>
    <dgm:pt modelId="{A4C72D6F-9CFD-4D96-94D1-110EA81BF9F4}" type="pres">
      <dgm:prSet presAssocID="{70D26715-E6E8-4E9A-A1EE-1E56867A7FE1}" presName="iconBgRect" presStyleLbl="bgShp" presStyleIdx="1" presStyleCnt="3"/>
      <dgm:spPr/>
    </dgm:pt>
    <dgm:pt modelId="{1A2A4750-96FB-4B24-B9A2-CC7203AE0EC8}" type="pres">
      <dgm:prSet presAssocID="{70D26715-E6E8-4E9A-A1EE-1E56867A7F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lock"/>
        </a:ext>
      </dgm:extLst>
    </dgm:pt>
    <dgm:pt modelId="{2DFDC610-2E76-4796-A1FE-BD8F6F3C9221}" type="pres">
      <dgm:prSet presAssocID="{70D26715-E6E8-4E9A-A1EE-1E56867A7FE1}" presName="spaceRect" presStyleCnt="0"/>
      <dgm:spPr/>
    </dgm:pt>
    <dgm:pt modelId="{CCF93A7E-1C4C-49CD-8AB3-4D25CC897955}" type="pres">
      <dgm:prSet presAssocID="{70D26715-E6E8-4E9A-A1EE-1E56867A7FE1}" presName="textRect" presStyleLbl="revTx" presStyleIdx="1" presStyleCnt="3">
        <dgm:presLayoutVars>
          <dgm:chMax val="1"/>
          <dgm:chPref val="1"/>
        </dgm:presLayoutVars>
      </dgm:prSet>
      <dgm:spPr/>
      <dgm:t>
        <a:bodyPr/>
        <a:lstStyle/>
        <a:p>
          <a:endParaRPr lang="en-GB"/>
        </a:p>
      </dgm:t>
    </dgm:pt>
    <dgm:pt modelId="{319C4EED-5A7F-47E7-844A-B6980E703FA1}" type="pres">
      <dgm:prSet presAssocID="{A15DD05F-6059-4970-A132-5D7D808F00D7}" presName="sibTrans" presStyleCnt="0"/>
      <dgm:spPr/>
    </dgm:pt>
    <dgm:pt modelId="{76C59329-DD1A-4FCF-83AF-4493BEB7270C}" type="pres">
      <dgm:prSet presAssocID="{4C9B38FE-FF64-4791-A920-74DE98645424}" presName="compNode" presStyleCnt="0"/>
      <dgm:spPr/>
    </dgm:pt>
    <dgm:pt modelId="{8710B177-81BE-45D0-B77D-3496FBBD9B7C}" type="pres">
      <dgm:prSet presAssocID="{4C9B38FE-FF64-4791-A920-74DE98645424}" presName="iconBgRect" presStyleLbl="bgShp" presStyleIdx="2" presStyleCnt="3"/>
      <dgm:spPr/>
    </dgm:pt>
    <dgm:pt modelId="{66E401A4-973E-43CD-A5A5-DDD688CC9403}" type="pres">
      <dgm:prSet presAssocID="{4C9B38FE-FF64-4791-A920-74DE986454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Checkmark"/>
        </a:ext>
      </dgm:extLst>
    </dgm:pt>
    <dgm:pt modelId="{ACA7FE11-23CA-492D-994D-596361EC79A3}" type="pres">
      <dgm:prSet presAssocID="{4C9B38FE-FF64-4791-A920-74DE98645424}" presName="spaceRect" presStyleCnt="0"/>
      <dgm:spPr/>
    </dgm:pt>
    <dgm:pt modelId="{9A124426-27B3-47B4-B0BB-07A49F8E12F3}" type="pres">
      <dgm:prSet presAssocID="{4C9B38FE-FF64-4791-A920-74DE98645424}" presName="textRect" presStyleLbl="revTx" presStyleIdx="2" presStyleCnt="3">
        <dgm:presLayoutVars>
          <dgm:chMax val="1"/>
          <dgm:chPref val="1"/>
        </dgm:presLayoutVars>
      </dgm:prSet>
      <dgm:spPr/>
      <dgm:t>
        <a:bodyPr/>
        <a:lstStyle/>
        <a:p>
          <a:endParaRPr lang="en-GB"/>
        </a:p>
      </dgm:t>
    </dgm:pt>
  </dgm:ptLst>
  <dgm:cxnLst>
    <dgm:cxn modelId="{1BC76274-0376-4C22-8E57-8D70AA807A9C}" type="presOf" srcId="{8F1F9358-C032-42CD-BEBF-0C3D212B2D44}" destId="{2AEC3DA2-4EE2-42BB-A639-6A0BCE9A52F2}" srcOrd="0" destOrd="0" presId="urn:microsoft.com/office/officeart/2018/5/layout/IconCircleLabelList"/>
    <dgm:cxn modelId="{02898E8A-F68C-4F6D-AA1C-D4B041DB76C9}" type="presOf" srcId="{D82ED4D5-FB5C-4D3D-A303-12CD68A1DACC}" destId="{BFC01E0F-399D-45DB-BF1A-55DDFCE48BCF}" srcOrd="0" destOrd="0" presId="urn:microsoft.com/office/officeart/2018/5/layout/IconCircleLabelList"/>
    <dgm:cxn modelId="{4C22348E-D529-4430-9AEC-E99BA23C840A}" type="presOf" srcId="{70D26715-E6E8-4E9A-A1EE-1E56867A7FE1}" destId="{CCF93A7E-1C4C-49CD-8AB3-4D25CC897955}" srcOrd="0" destOrd="0" presId="urn:microsoft.com/office/officeart/2018/5/layout/IconCircleLabelList"/>
    <dgm:cxn modelId="{A5BD037E-944C-4B2E-B9E0-43EDCB145DBB}" type="presOf" srcId="{4C9B38FE-FF64-4791-A920-74DE98645424}" destId="{9A124426-27B3-47B4-B0BB-07A49F8E12F3}" srcOrd="0" destOrd="0" presId="urn:microsoft.com/office/officeart/2018/5/layout/IconCircleLabelList"/>
    <dgm:cxn modelId="{9E10116A-FE72-4852-AFE4-FCE967E35AB5}" srcId="{8F1F9358-C032-42CD-BEBF-0C3D212B2D44}" destId="{4C9B38FE-FF64-4791-A920-74DE98645424}" srcOrd="2" destOrd="0" parTransId="{AEC0A985-39BD-4FAD-8AD9-CFC2B8FFEEAF}" sibTransId="{470B0A09-1342-40EE-9E04-D365609D1AA1}"/>
    <dgm:cxn modelId="{F51D0A08-DEFD-4101-B5C6-7EA03AB94B54}" srcId="{8F1F9358-C032-42CD-BEBF-0C3D212B2D44}" destId="{70D26715-E6E8-4E9A-A1EE-1E56867A7FE1}" srcOrd="1" destOrd="0" parTransId="{465872CE-BD49-4AA3-966D-92952E9610BD}" sibTransId="{A15DD05F-6059-4970-A132-5D7D808F00D7}"/>
    <dgm:cxn modelId="{3011742A-6EF9-402B-9EA7-2382791C1CB6}" srcId="{8F1F9358-C032-42CD-BEBF-0C3D212B2D44}" destId="{D82ED4D5-FB5C-4D3D-A303-12CD68A1DACC}" srcOrd="0" destOrd="0" parTransId="{B2D22AD7-31AE-4A2B-AFC5-587D8B0A6478}" sibTransId="{F398A708-EAC0-425A-81A8-177647A5BE9F}"/>
    <dgm:cxn modelId="{2835910C-E294-4CCC-B329-1933CD274DF0}" type="presParOf" srcId="{2AEC3DA2-4EE2-42BB-A639-6A0BCE9A52F2}" destId="{374C3DA9-6B5D-4A9E-8E5E-DE0A1AA1556D}" srcOrd="0" destOrd="0" presId="urn:microsoft.com/office/officeart/2018/5/layout/IconCircleLabelList"/>
    <dgm:cxn modelId="{ABDE8DB9-C0BD-433C-BE11-F0B1C684B9D2}" type="presParOf" srcId="{374C3DA9-6B5D-4A9E-8E5E-DE0A1AA1556D}" destId="{F7CD1B65-D307-41FB-B5C9-CE44F1EB832B}" srcOrd="0" destOrd="0" presId="urn:microsoft.com/office/officeart/2018/5/layout/IconCircleLabelList"/>
    <dgm:cxn modelId="{ACF3F48C-DFE2-4275-94E2-9C3C13F35889}" type="presParOf" srcId="{374C3DA9-6B5D-4A9E-8E5E-DE0A1AA1556D}" destId="{D43CF461-C27F-4C73-846C-305B90E4E561}" srcOrd="1" destOrd="0" presId="urn:microsoft.com/office/officeart/2018/5/layout/IconCircleLabelList"/>
    <dgm:cxn modelId="{246F7C1D-35B5-4E02-A1C5-A462FF45869D}" type="presParOf" srcId="{374C3DA9-6B5D-4A9E-8E5E-DE0A1AA1556D}" destId="{C002715A-42BD-467B-81E6-DF73ED14ACE7}" srcOrd="2" destOrd="0" presId="urn:microsoft.com/office/officeart/2018/5/layout/IconCircleLabelList"/>
    <dgm:cxn modelId="{37B8332C-C14F-45EA-BEBF-E4EE3A7DF1AE}" type="presParOf" srcId="{374C3DA9-6B5D-4A9E-8E5E-DE0A1AA1556D}" destId="{BFC01E0F-399D-45DB-BF1A-55DDFCE48BCF}" srcOrd="3" destOrd="0" presId="urn:microsoft.com/office/officeart/2018/5/layout/IconCircleLabelList"/>
    <dgm:cxn modelId="{881C63C1-9C89-489B-BEA2-ED5CC7A09980}" type="presParOf" srcId="{2AEC3DA2-4EE2-42BB-A639-6A0BCE9A52F2}" destId="{AF806DD2-4D02-40B1-8DBD-F146C056CADF}" srcOrd="1" destOrd="0" presId="urn:microsoft.com/office/officeart/2018/5/layout/IconCircleLabelList"/>
    <dgm:cxn modelId="{B4ACD63C-57E0-40AA-BA38-EBE327D4681C}" type="presParOf" srcId="{2AEC3DA2-4EE2-42BB-A639-6A0BCE9A52F2}" destId="{02CCAF40-0A88-4F33-9D54-DFCE90155C64}" srcOrd="2" destOrd="0" presId="urn:microsoft.com/office/officeart/2018/5/layout/IconCircleLabelList"/>
    <dgm:cxn modelId="{D75AE9C7-B59F-49A8-9043-D645B48D0A03}" type="presParOf" srcId="{02CCAF40-0A88-4F33-9D54-DFCE90155C64}" destId="{A4C72D6F-9CFD-4D96-94D1-110EA81BF9F4}" srcOrd="0" destOrd="0" presId="urn:microsoft.com/office/officeart/2018/5/layout/IconCircleLabelList"/>
    <dgm:cxn modelId="{A1907E77-AA33-4004-98F9-0346DA527839}" type="presParOf" srcId="{02CCAF40-0A88-4F33-9D54-DFCE90155C64}" destId="{1A2A4750-96FB-4B24-B9A2-CC7203AE0EC8}" srcOrd="1" destOrd="0" presId="urn:microsoft.com/office/officeart/2018/5/layout/IconCircleLabelList"/>
    <dgm:cxn modelId="{79AAF77D-3269-496C-AF6A-DADFB570CF8C}" type="presParOf" srcId="{02CCAF40-0A88-4F33-9D54-DFCE90155C64}" destId="{2DFDC610-2E76-4796-A1FE-BD8F6F3C9221}" srcOrd="2" destOrd="0" presId="urn:microsoft.com/office/officeart/2018/5/layout/IconCircleLabelList"/>
    <dgm:cxn modelId="{1CFF08B8-5DB7-4A9B-8F73-77C710D16F4B}" type="presParOf" srcId="{02CCAF40-0A88-4F33-9D54-DFCE90155C64}" destId="{CCF93A7E-1C4C-49CD-8AB3-4D25CC897955}" srcOrd="3" destOrd="0" presId="urn:microsoft.com/office/officeart/2018/5/layout/IconCircleLabelList"/>
    <dgm:cxn modelId="{52C5F926-142F-49DD-A77A-10B4F83BAC40}" type="presParOf" srcId="{2AEC3DA2-4EE2-42BB-A639-6A0BCE9A52F2}" destId="{319C4EED-5A7F-47E7-844A-B6980E703FA1}" srcOrd="3" destOrd="0" presId="urn:microsoft.com/office/officeart/2018/5/layout/IconCircleLabelList"/>
    <dgm:cxn modelId="{0E52487E-F0AF-47D5-AC90-5279AA7EC032}" type="presParOf" srcId="{2AEC3DA2-4EE2-42BB-A639-6A0BCE9A52F2}" destId="{76C59329-DD1A-4FCF-83AF-4493BEB7270C}" srcOrd="4" destOrd="0" presId="urn:microsoft.com/office/officeart/2018/5/layout/IconCircleLabelList"/>
    <dgm:cxn modelId="{BB853F6E-DAE0-41A1-8C2E-49ACB8B9F165}" type="presParOf" srcId="{76C59329-DD1A-4FCF-83AF-4493BEB7270C}" destId="{8710B177-81BE-45D0-B77D-3496FBBD9B7C}" srcOrd="0" destOrd="0" presId="urn:microsoft.com/office/officeart/2018/5/layout/IconCircleLabelList"/>
    <dgm:cxn modelId="{8A1C8712-38BD-4FB2-B2EB-8FB0E973CB46}" type="presParOf" srcId="{76C59329-DD1A-4FCF-83AF-4493BEB7270C}" destId="{66E401A4-973E-43CD-A5A5-DDD688CC9403}" srcOrd="1" destOrd="0" presId="urn:microsoft.com/office/officeart/2018/5/layout/IconCircleLabelList"/>
    <dgm:cxn modelId="{816FEEB5-515B-432D-972E-D9DE5A64799C}" type="presParOf" srcId="{76C59329-DD1A-4FCF-83AF-4493BEB7270C}" destId="{ACA7FE11-23CA-492D-994D-596361EC79A3}" srcOrd="2" destOrd="0" presId="urn:microsoft.com/office/officeart/2018/5/layout/IconCircleLabelList"/>
    <dgm:cxn modelId="{126BA04C-1455-4685-8A49-EC9315C80105}" type="presParOf" srcId="{76C59329-DD1A-4FCF-83AF-4493BEB7270C}" destId="{9A124426-27B3-47B4-B0BB-07A49F8E12F3}" srcOrd="3" destOrd="0" presId="urn:microsoft.com/office/officeart/2018/5/layout/IconCircle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F13AAD-5113-4267-B665-FA2B4177783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EF1FBDC-D9E9-4E0E-921E-4C4C341DB345}">
      <dgm:prSet/>
      <dgm:spPr/>
      <dgm:t>
        <a:bodyPr/>
        <a:lstStyle/>
        <a:p>
          <a:r>
            <a:rPr lang="en-GB"/>
            <a:t>Each week at Junior Youth Café we provide different activities</a:t>
          </a:r>
          <a:endParaRPr lang="en-US"/>
        </a:p>
      </dgm:t>
    </dgm:pt>
    <dgm:pt modelId="{1883BDF8-CDC6-4025-9774-ABE3E6AE513F}" type="parTrans" cxnId="{F26A98E8-4F90-4A66-B9B1-414DCFBA80EC}">
      <dgm:prSet/>
      <dgm:spPr/>
      <dgm:t>
        <a:bodyPr/>
        <a:lstStyle/>
        <a:p>
          <a:endParaRPr lang="en-US"/>
        </a:p>
      </dgm:t>
    </dgm:pt>
    <dgm:pt modelId="{5348A62D-B5FB-404F-9DBE-D761F3014E44}" type="sibTrans" cxnId="{F26A98E8-4F90-4A66-B9B1-414DCFBA80EC}">
      <dgm:prSet/>
      <dgm:spPr/>
      <dgm:t>
        <a:bodyPr/>
        <a:lstStyle/>
        <a:p>
          <a:endParaRPr lang="en-US"/>
        </a:p>
      </dgm:t>
    </dgm:pt>
    <dgm:pt modelId="{97ADECCA-564B-4CD4-831C-BFFF27C2A90C}">
      <dgm:prSet/>
      <dgm:spPr/>
      <dgm:t>
        <a:bodyPr/>
        <a:lstStyle/>
        <a:p>
          <a:r>
            <a:rPr lang="en-US" dirty="0"/>
            <a:t>Young people are consulted as to what activities they would like to see happen </a:t>
          </a:r>
        </a:p>
      </dgm:t>
    </dgm:pt>
    <dgm:pt modelId="{B3BFEBFC-2C59-4706-8543-8D49349F7EB5}" type="parTrans" cxnId="{F1606081-2885-4681-990B-090491FE12E3}">
      <dgm:prSet/>
      <dgm:spPr/>
      <dgm:t>
        <a:bodyPr/>
        <a:lstStyle/>
        <a:p>
          <a:endParaRPr lang="en-US"/>
        </a:p>
      </dgm:t>
    </dgm:pt>
    <dgm:pt modelId="{06782A44-8F38-4618-B5BD-E96B4C3FED12}" type="sibTrans" cxnId="{F1606081-2885-4681-990B-090491FE12E3}">
      <dgm:prSet/>
      <dgm:spPr/>
      <dgm:t>
        <a:bodyPr/>
        <a:lstStyle/>
        <a:p>
          <a:endParaRPr lang="en-US"/>
        </a:p>
      </dgm:t>
    </dgm:pt>
    <dgm:pt modelId="{6980998A-5E08-48D5-91B8-BBABC578AAED}">
      <dgm:prSet/>
      <dgm:spPr/>
      <dgm:t>
        <a:bodyPr/>
        <a:lstStyle/>
        <a:p>
          <a:r>
            <a:rPr lang="en-GB"/>
            <a:t>Young people created their own code of conduct in agreement with staff  </a:t>
          </a:r>
          <a:endParaRPr lang="en-US"/>
        </a:p>
      </dgm:t>
    </dgm:pt>
    <dgm:pt modelId="{E4E77D6B-0378-4BA9-AE5E-283E0557E51D}" type="parTrans" cxnId="{1E46A49D-C8C7-4DD3-A6D9-B8D77CDA8FC0}">
      <dgm:prSet/>
      <dgm:spPr/>
      <dgm:t>
        <a:bodyPr/>
        <a:lstStyle/>
        <a:p>
          <a:endParaRPr lang="en-US"/>
        </a:p>
      </dgm:t>
    </dgm:pt>
    <dgm:pt modelId="{6BE0DD92-DB5D-4FB0-A1A2-DA64B2A0DF55}" type="sibTrans" cxnId="{1E46A49D-C8C7-4DD3-A6D9-B8D77CDA8FC0}">
      <dgm:prSet/>
      <dgm:spPr/>
      <dgm:t>
        <a:bodyPr/>
        <a:lstStyle/>
        <a:p>
          <a:endParaRPr lang="en-US"/>
        </a:p>
      </dgm:t>
    </dgm:pt>
    <dgm:pt modelId="{E0ED881A-7FE1-4F7F-9F3E-A4C20F95F3A2}" type="pres">
      <dgm:prSet presAssocID="{05F13AAD-5113-4267-B665-FA2B4177783B}" presName="linear" presStyleCnt="0">
        <dgm:presLayoutVars>
          <dgm:animLvl val="lvl"/>
          <dgm:resizeHandles val="exact"/>
        </dgm:presLayoutVars>
      </dgm:prSet>
      <dgm:spPr/>
      <dgm:t>
        <a:bodyPr/>
        <a:lstStyle/>
        <a:p>
          <a:endParaRPr lang="en-GB"/>
        </a:p>
      </dgm:t>
    </dgm:pt>
    <dgm:pt modelId="{513A3E33-81B9-4AC0-95AB-05DD6712F98D}" type="pres">
      <dgm:prSet presAssocID="{3EF1FBDC-D9E9-4E0E-921E-4C4C341DB345}" presName="parentText" presStyleLbl="node1" presStyleIdx="0" presStyleCnt="3">
        <dgm:presLayoutVars>
          <dgm:chMax val="0"/>
          <dgm:bulletEnabled val="1"/>
        </dgm:presLayoutVars>
      </dgm:prSet>
      <dgm:spPr/>
      <dgm:t>
        <a:bodyPr/>
        <a:lstStyle/>
        <a:p>
          <a:endParaRPr lang="en-GB"/>
        </a:p>
      </dgm:t>
    </dgm:pt>
    <dgm:pt modelId="{058D02D5-0AC9-4CE1-AC77-E9413A8B4085}" type="pres">
      <dgm:prSet presAssocID="{5348A62D-B5FB-404F-9DBE-D761F3014E44}" presName="spacer" presStyleCnt="0"/>
      <dgm:spPr/>
    </dgm:pt>
    <dgm:pt modelId="{792CB853-BFAF-48CC-80F9-77833768E741}" type="pres">
      <dgm:prSet presAssocID="{97ADECCA-564B-4CD4-831C-BFFF27C2A90C}" presName="parentText" presStyleLbl="node1" presStyleIdx="1" presStyleCnt="3">
        <dgm:presLayoutVars>
          <dgm:chMax val="0"/>
          <dgm:bulletEnabled val="1"/>
        </dgm:presLayoutVars>
      </dgm:prSet>
      <dgm:spPr/>
      <dgm:t>
        <a:bodyPr/>
        <a:lstStyle/>
        <a:p>
          <a:endParaRPr lang="en-GB"/>
        </a:p>
      </dgm:t>
    </dgm:pt>
    <dgm:pt modelId="{4D7BBE79-D700-43C4-B19D-6537FE41BDEB}" type="pres">
      <dgm:prSet presAssocID="{06782A44-8F38-4618-B5BD-E96B4C3FED12}" presName="spacer" presStyleCnt="0"/>
      <dgm:spPr/>
    </dgm:pt>
    <dgm:pt modelId="{766B664B-9336-404F-9E12-F109765D5417}" type="pres">
      <dgm:prSet presAssocID="{6980998A-5E08-48D5-91B8-BBABC578AAED}" presName="parentText" presStyleLbl="node1" presStyleIdx="2" presStyleCnt="3">
        <dgm:presLayoutVars>
          <dgm:chMax val="0"/>
          <dgm:bulletEnabled val="1"/>
        </dgm:presLayoutVars>
      </dgm:prSet>
      <dgm:spPr/>
      <dgm:t>
        <a:bodyPr/>
        <a:lstStyle/>
        <a:p>
          <a:endParaRPr lang="en-GB"/>
        </a:p>
      </dgm:t>
    </dgm:pt>
  </dgm:ptLst>
  <dgm:cxnLst>
    <dgm:cxn modelId="{A37D17CA-C6F0-4AB8-BA51-145E2E3F3B9A}" type="presOf" srcId="{97ADECCA-564B-4CD4-831C-BFFF27C2A90C}" destId="{792CB853-BFAF-48CC-80F9-77833768E741}" srcOrd="0" destOrd="0" presId="urn:microsoft.com/office/officeart/2005/8/layout/vList2"/>
    <dgm:cxn modelId="{DF79F501-0DD1-48DB-A423-E79CED4DC1CB}" type="presOf" srcId="{6980998A-5E08-48D5-91B8-BBABC578AAED}" destId="{766B664B-9336-404F-9E12-F109765D5417}" srcOrd="0" destOrd="0" presId="urn:microsoft.com/office/officeart/2005/8/layout/vList2"/>
    <dgm:cxn modelId="{9F8E42C3-3EA3-4568-9DA3-D560C7E2CC81}" type="presOf" srcId="{3EF1FBDC-D9E9-4E0E-921E-4C4C341DB345}" destId="{513A3E33-81B9-4AC0-95AB-05DD6712F98D}" srcOrd="0" destOrd="0" presId="urn:microsoft.com/office/officeart/2005/8/layout/vList2"/>
    <dgm:cxn modelId="{F26A98E8-4F90-4A66-B9B1-414DCFBA80EC}" srcId="{05F13AAD-5113-4267-B665-FA2B4177783B}" destId="{3EF1FBDC-D9E9-4E0E-921E-4C4C341DB345}" srcOrd="0" destOrd="0" parTransId="{1883BDF8-CDC6-4025-9774-ABE3E6AE513F}" sibTransId="{5348A62D-B5FB-404F-9DBE-D761F3014E44}"/>
    <dgm:cxn modelId="{05EA96DC-5E5C-499B-AE60-3C42D3C7332A}" type="presOf" srcId="{05F13AAD-5113-4267-B665-FA2B4177783B}" destId="{E0ED881A-7FE1-4F7F-9F3E-A4C20F95F3A2}" srcOrd="0" destOrd="0" presId="urn:microsoft.com/office/officeart/2005/8/layout/vList2"/>
    <dgm:cxn modelId="{F1606081-2885-4681-990B-090491FE12E3}" srcId="{05F13AAD-5113-4267-B665-FA2B4177783B}" destId="{97ADECCA-564B-4CD4-831C-BFFF27C2A90C}" srcOrd="1" destOrd="0" parTransId="{B3BFEBFC-2C59-4706-8543-8D49349F7EB5}" sibTransId="{06782A44-8F38-4618-B5BD-E96B4C3FED12}"/>
    <dgm:cxn modelId="{1E46A49D-C8C7-4DD3-A6D9-B8D77CDA8FC0}" srcId="{05F13AAD-5113-4267-B665-FA2B4177783B}" destId="{6980998A-5E08-48D5-91B8-BBABC578AAED}" srcOrd="2" destOrd="0" parTransId="{E4E77D6B-0378-4BA9-AE5E-283E0557E51D}" sibTransId="{6BE0DD92-DB5D-4FB0-A1A2-DA64B2A0DF55}"/>
    <dgm:cxn modelId="{5B1294DC-4999-439A-B900-14A5C961BAED}" type="presParOf" srcId="{E0ED881A-7FE1-4F7F-9F3E-A4C20F95F3A2}" destId="{513A3E33-81B9-4AC0-95AB-05DD6712F98D}" srcOrd="0" destOrd="0" presId="urn:microsoft.com/office/officeart/2005/8/layout/vList2"/>
    <dgm:cxn modelId="{D7047F83-D34E-4F15-A4BC-6A6785CA9C7E}" type="presParOf" srcId="{E0ED881A-7FE1-4F7F-9F3E-A4C20F95F3A2}" destId="{058D02D5-0AC9-4CE1-AC77-E9413A8B4085}" srcOrd="1" destOrd="0" presId="urn:microsoft.com/office/officeart/2005/8/layout/vList2"/>
    <dgm:cxn modelId="{76B02F48-3732-4BC5-8981-385D6C943CF7}" type="presParOf" srcId="{E0ED881A-7FE1-4F7F-9F3E-A4C20F95F3A2}" destId="{792CB853-BFAF-48CC-80F9-77833768E741}" srcOrd="2" destOrd="0" presId="urn:microsoft.com/office/officeart/2005/8/layout/vList2"/>
    <dgm:cxn modelId="{A576DF3B-829E-4EEF-9666-8D80A1C61FA3}" type="presParOf" srcId="{E0ED881A-7FE1-4F7F-9F3E-A4C20F95F3A2}" destId="{4D7BBE79-D700-43C4-B19D-6537FE41BDEB}" srcOrd="3" destOrd="0" presId="urn:microsoft.com/office/officeart/2005/8/layout/vList2"/>
    <dgm:cxn modelId="{612565B3-E585-46A8-8756-A9B1256AECD5}" type="presParOf" srcId="{E0ED881A-7FE1-4F7F-9F3E-A4C20F95F3A2}" destId="{766B664B-9336-404F-9E12-F109765D5417}"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E94598-D6C7-4D06-9A84-23D225CF5E9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08F0FA-49B4-43FB-BAB0-B3D35500B417}">
      <dgm:prSet/>
      <dgm:spPr/>
      <dgm:t>
        <a:bodyPr/>
        <a:lstStyle/>
        <a:p>
          <a:r>
            <a:rPr lang="en-GB" dirty="0"/>
            <a:t>Part of Senior Youth Café we often go for a walk around the town, this helps with young people well-being, stopping loneliness and isolation </a:t>
          </a:r>
          <a:endParaRPr lang="en-US" dirty="0"/>
        </a:p>
      </dgm:t>
    </dgm:pt>
    <dgm:pt modelId="{18696800-09C4-48F3-B871-3CE2ED7A907A}" type="parTrans" cxnId="{3796F303-604A-4B34-853C-23D28221893D}">
      <dgm:prSet/>
      <dgm:spPr/>
      <dgm:t>
        <a:bodyPr/>
        <a:lstStyle/>
        <a:p>
          <a:endParaRPr lang="en-US"/>
        </a:p>
      </dgm:t>
    </dgm:pt>
    <dgm:pt modelId="{E46BDFA4-DA5E-42F3-A071-1EDA096B1A37}" type="sibTrans" cxnId="{3796F303-604A-4B34-853C-23D28221893D}">
      <dgm:prSet/>
      <dgm:spPr/>
      <dgm:t>
        <a:bodyPr/>
        <a:lstStyle/>
        <a:p>
          <a:endParaRPr lang="en-US"/>
        </a:p>
      </dgm:t>
    </dgm:pt>
    <dgm:pt modelId="{EA7852F6-88ED-4942-A885-11B540193FF3}">
      <dgm:prSet/>
      <dgm:spPr/>
      <dgm:t>
        <a:bodyPr/>
        <a:lstStyle/>
        <a:p>
          <a:r>
            <a:rPr lang="en-US" dirty="0"/>
            <a:t>One of night we went to collect chairs to set up for the Queen’s Platinum Jubilee celebration, young people found this highly entertaining, carrying chairs on their head. </a:t>
          </a:r>
        </a:p>
      </dgm:t>
    </dgm:pt>
    <dgm:pt modelId="{1F2BD792-3D35-4986-8CFF-3E5C300F9EFE}" type="parTrans" cxnId="{3FF8A087-9FDD-4F4E-AEF5-9637FA64C664}">
      <dgm:prSet/>
      <dgm:spPr/>
      <dgm:t>
        <a:bodyPr/>
        <a:lstStyle/>
        <a:p>
          <a:endParaRPr lang="en-US"/>
        </a:p>
      </dgm:t>
    </dgm:pt>
    <dgm:pt modelId="{2BEE374D-8357-4967-A4D9-311DBDEE2014}" type="sibTrans" cxnId="{3FF8A087-9FDD-4F4E-AEF5-9637FA64C664}">
      <dgm:prSet/>
      <dgm:spPr/>
      <dgm:t>
        <a:bodyPr/>
        <a:lstStyle/>
        <a:p>
          <a:endParaRPr lang="en-US"/>
        </a:p>
      </dgm:t>
    </dgm:pt>
    <dgm:pt modelId="{CC0FCA2A-52F6-4396-8CA8-CADC77D137FA}" type="pres">
      <dgm:prSet presAssocID="{99E94598-D6C7-4D06-9A84-23D225CF5E9A}" presName="linear" presStyleCnt="0">
        <dgm:presLayoutVars>
          <dgm:animLvl val="lvl"/>
          <dgm:resizeHandles val="exact"/>
        </dgm:presLayoutVars>
      </dgm:prSet>
      <dgm:spPr/>
      <dgm:t>
        <a:bodyPr/>
        <a:lstStyle/>
        <a:p>
          <a:endParaRPr lang="en-GB"/>
        </a:p>
      </dgm:t>
    </dgm:pt>
    <dgm:pt modelId="{90DC269C-28C9-451D-89B6-0E9F60942612}" type="pres">
      <dgm:prSet presAssocID="{A008F0FA-49B4-43FB-BAB0-B3D35500B417}" presName="parentText" presStyleLbl="node1" presStyleIdx="0" presStyleCnt="2">
        <dgm:presLayoutVars>
          <dgm:chMax val="0"/>
          <dgm:bulletEnabled val="1"/>
        </dgm:presLayoutVars>
      </dgm:prSet>
      <dgm:spPr/>
      <dgm:t>
        <a:bodyPr/>
        <a:lstStyle/>
        <a:p>
          <a:endParaRPr lang="en-GB"/>
        </a:p>
      </dgm:t>
    </dgm:pt>
    <dgm:pt modelId="{C3273EF3-B3E0-4787-9E36-6D3538C7165B}" type="pres">
      <dgm:prSet presAssocID="{E46BDFA4-DA5E-42F3-A071-1EDA096B1A37}" presName="spacer" presStyleCnt="0"/>
      <dgm:spPr/>
    </dgm:pt>
    <dgm:pt modelId="{7AF29D78-69DA-479F-B681-21DDA22C3784}" type="pres">
      <dgm:prSet presAssocID="{EA7852F6-88ED-4942-A885-11B540193FF3}" presName="parentText" presStyleLbl="node1" presStyleIdx="1" presStyleCnt="2">
        <dgm:presLayoutVars>
          <dgm:chMax val="0"/>
          <dgm:bulletEnabled val="1"/>
        </dgm:presLayoutVars>
      </dgm:prSet>
      <dgm:spPr/>
      <dgm:t>
        <a:bodyPr/>
        <a:lstStyle/>
        <a:p>
          <a:endParaRPr lang="en-GB"/>
        </a:p>
      </dgm:t>
    </dgm:pt>
  </dgm:ptLst>
  <dgm:cxnLst>
    <dgm:cxn modelId="{F29017C6-9F09-432D-BACD-6F61A77D2D5E}" type="presOf" srcId="{99E94598-D6C7-4D06-9A84-23D225CF5E9A}" destId="{CC0FCA2A-52F6-4396-8CA8-CADC77D137FA}" srcOrd="0" destOrd="0" presId="urn:microsoft.com/office/officeart/2005/8/layout/vList2"/>
    <dgm:cxn modelId="{3796F303-604A-4B34-853C-23D28221893D}" srcId="{99E94598-D6C7-4D06-9A84-23D225CF5E9A}" destId="{A008F0FA-49B4-43FB-BAB0-B3D35500B417}" srcOrd="0" destOrd="0" parTransId="{18696800-09C4-48F3-B871-3CE2ED7A907A}" sibTransId="{E46BDFA4-DA5E-42F3-A071-1EDA096B1A37}"/>
    <dgm:cxn modelId="{6AED60C4-0F37-4072-9C25-222FAC7EE2BC}" type="presOf" srcId="{A008F0FA-49B4-43FB-BAB0-B3D35500B417}" destId="{90DC269C-28C9-451D-89B6-0E9F60942612}" srcOrd="0" destOrd="0" presId="urn:microsoft.com/office/officeart/2005/8/layout/vList2"/>
    <dgm:cxn modelId="{3FF8A087-9FDD-4F4E-AEF5-9637FA64C664}" srcId="{99E94598-D6C7-4D06-9A84-23D225CF5E9A}" destId="{EA7852F6-88ED-4942-A885-11B540193FF3}" srcOrd="1" destOrd="0" parTransId="{1F2BD792-3D35-4986-8CFF-3E5C300F9EFE}" sibTransId="{2BEE374D-8357-4967-A4D9-311DBDEE2014}"/>
    <dgm:cxn modelId="{1F0088B3-6410-4912-85F7-9A7274D0F35C}" type="presOf" srcId="{EA7852F6-88ED-4942-A885-11B540193FF3}" destId="{7AF29D78-69DA-479F-B681-21DDA22C3784}" srcOrd="0" destOrd="0" presId="urn:microsoft.com/office/officeart/2005/8/layout/vList2"/>
    <dgm:cxn modelId="{A5DEEA02-7995-4B6B-86A7-009304365A05}" type="presParOf" srcId="{CC0FCA2A-52F6-4396-8CA8-CADC77D137FA}" destId="{90DC269C-28C9-451D-89B6-0E9F60942612}" srcOrd="0" destOrd="0" presId="urn:microsoft.com/office/officeart/2005/8/layout/vList2"/>
    <dgm:cxn modelId="{3556C0B7-85FC-487F-B92A-0E587AE4FFC4}" type="presParOf" srcId="{CC0FCA2A-52F6-4396-8CA8-CADC77D137FA}" destId="{C3273EF3-B3E0-4787-9E36-6D3538C7165B}" srcOrd="1" destOrd="0" presId="urn:microsoft.com/office/officeart/2005/8/layout/vList2"/>
    <dgm:cxn modelId="{ECEF3DC3-D046-4C9A-82A6-67F6B81103E3}" type="presParOf" srcId="{CC0FCA2A-52F6-4396-8CA8-CADC77D137FA}" destId="{7AF29D78-69DA-479F-B681-21DDA22C3784}"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D1B65-D307-41FB-B5C9-CE44F1EB832B}">
      <dsp:nvSpPr>
        <dsp:cNvPr id="0" name=""/>
        <dsp:cNvSpPr/>
      </dsp:nvSpPr>
      <dsp:spPr>
        <a:xfrm>
          <a:off x="622926"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CF461-C27F-4C73-846C-305B90E4E561}">
      <dsp:nvSpPr>
        <dsp:cNvPr id="0" name=""/>
        <dsp:cNvSpPr/>
      </dsp:nvSpPr>
      <dsp:spPr>
        <a:xfrm>
          <a:off x="981238" y="924029"/>
          <a:ext cx="964687" cy="964687"/>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C01E0F-399D-45DB-BF1A-55DDFCE48BCF}">
      <dsp:nvSpPr>
        <dsp:cNvPr id="0" name=""/>
        <dsp:cNvSpPr/>
      </dsp:nvSpPr>
      <dsp:spPr>
        <a:xfrm>
          <a:off x="85457"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We have worked with 210 young people </a:t>
          </a:r>
          <a:endParaRPr lang="en-US" sz="2100" kern="1200" dirty="0"/>
        </a:p>
      </dsp:txBody>
      <dsp:txXfrm>
        <a:off x="85457" y="2770717"/>
        <a:ext cx="2756250" cy="720000"/>
      </dsp:txXfrm>
    </dsp:sp>
    <dsp:sp modelId="{A4C72D6F-9CFD-4D96-94D1-110EA81BF9F4}">
      <dsp:nvSpPr>
        <dsp:cNvPr id="0" name=""/>
        <dsp:cNvSpPr/>
      </dsp:nvSpPr>
      <dsp:spPr>
        <a:xfrm>
          <a:off x="3861519"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A4750-96FB-4B24-B9A2-CC7203AE0EC8}">
      <dsp:nvSpPr>
        <dsp:cNvPr id="0" name=""/>
        <dsp:cNvSpPr/>
      </dsp:nvSpPr>
      <dsp:spPr>
        <a:xfrm>
          <a:off x="4219832" y="924029"/>
          <a:ext cx="964687" cy="964687"/>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93A7E-1C4C-49CD-8AB3-4D25CC897955}">
      <dsp:nvSpPr>
        <dsp:cNvPr id="0" name=""/>
        <dsp:cNvSpPr/>
      </dsp:nvSpPr>
      <dsp:spPr>
        <a:xfrm>
          <a:off x="3324051"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This equated to 420 learning hours</a:t>
          </a:r>
          <a:endParaRPr lang="en-US" sz="2100" kern="1200" dirty="0"/>
        </a:p>
      </dsp:txBody>
      <dsp:txXfrm>
        <a:off x="3324051" y="2770717"/>
        <a:ext cx="2756250" cy="720000"/>
      </dsp:txXfrm>
    </dsp:sp>
    <dsp:sp modelId="{8710B177-81BE-45D0-B77D-3496FBBD9B7C}">
      <dsp:nvSpPr>
        <dsp:cNvPr id="0" name=""/>
        <dsp:cNvSpPr/>
      </dsp:nvSpPr>
      <dsp:spPr>
        <a:xfrm>
          <a:off x="7100113"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401A4-973E-43CD-A5A5-DDD688CC9403}">
      <dsp:nvSpPr>
        <dsp:cNvPr id="0" name=""/>
        <dsp:cNvSpPr/>
      </dsp:nvSpPr>
      <dsp:spPr>
        <a:xfrm>
          <a:off x="7458426" y="924029"/>
          <a:ext cx="964687" cy="964687"/>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124426-27B3-47B4-B0BB-07A49F8E12F3}">
      <dsp:nvSpPr>
        <dsp:cNvPr id="0" name=""/>
        <dsp:cNvSpPr/>
      </dsp:nvSpPr>
      <dsp:spPr>
        <a:xfrm>
          <a:off x="6562644"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This happened at 24 different activities </a:t>
          </a:r>
          <a:endParaRPr lang="en-US" sz="2100" kern="1200" dirty="0"/>
        </a:p>
      </dsp:txBody>
      <dsp:txXfrm>
        <a:off x="6562644" y="2770717"/>
        <a:ext cx="2756250" cy="720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3A3E33-81B9-4AC0-95AB-05DD6712F98D}">
      <dsp:nvSpPr>
        <dsp:cNvPr id="0" name=""/>
        <dsp:cNvSpPr/>
      </dsp:nvSpPr>
      <dsp:spPr>
        <a:xfrm>
          <a:off x="0" y="787910"/>
          <a:ext cx="6666833" cy="123317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GB" sz="3100" kern="1200"/>
            <a:t>Each week at Junior Youth Café we provide different activities</a:t>
          </a:r>
          <a:endParaRPr lang="en-US" sz="3100" kern="1200"/>
        </a:p>
      </dsp:txBody>
      <dsp:txXfrm>
        <a:off x="0" y="787910"/>
        <a:ext cx="6666833" cy="1233179"/>
      </dsp:txXfrm>
    </dsp:sp>
    <dsp:sp modelId="{792CB853-BFAF-48CC-80F9-77833768E741}">
      <dsp:nvSpPr>
        <dsp:cNvPr id="0" name=""/>
        <dsp:cNvSpPr/>
      </dsp:nvSpPr>
      <dsp:spPr>
        <a:xfrm>
          <a:off x="0" y="2110370"/>
          <a:ext cx="6666833" cy="123317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Young people are consulted as to what activities they would like to see happen </a:t>
          </a:r>
        </a:p>
      </dsp:txBody>
      <dsp:txXfrm>
        <a:off x="0" y="2110370"/>
        <a:ext cx="6666833" cy="1233179"/>
      </dsp:txXfrm>
    </dsp:sp>
    <dsp:sp modelId="{766B664B-9336-404F-9E12-F109765D5417}">
      <dsp:nvSpPr>
        <dsp:cNvPr id="0" name=""/>
        <dsp:cNvSpPr/>
      </dsp:nvSpPr>
      <dsp:spPr>
        <a:xfrm>
          <a:off x="0" y="3432830"/>
          <a:ext cx="6666833" cy="123317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GB" sz="3100" kern="1200"/>
            <a:t>Young people created their own code of conduct in agreement with staff  </a:t>
          </a:r>
          <a:endParaRPr lang="en-US" sz="3100" kern="1200"/>
        </a:p>
      </dsp:txBody>
      <dsp:txXfrm>
        <a:off x="0" y="3432830"/>
        <a:ext cx="6666833" cy="12331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DC269C-28C9-451D-89B6-0E9F60942612}">
      <dsp:nvSpPr>
        <dsp:cNvPr id="0" name=""/>
        <dsp:cNvSpPr/>
      </dsp:nvSpPr>
      <dsp:spPr>
        <a:xfrm>
          <a:off x="0" y="47871"/>
          <a:ext cx="7559504" cy="30443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GB" sz="3500" kern="1200" dirty="0"/>
            <a:t>Part of Senior Youth Café we often go for a walk around the town, this helps with young people well-being, stopping loneliness and isolation </a:t>
          </a:r>
          <a:endParaRPr lang="en-US" sz="3500" kern="1200" dirty="0"/>
        </a:p>
      </dsp:txBody>
      <dsp:txXfrm>
        <a:off x="0" y="47871"/>
        <a:ext cx="7559504" cy="3044376"/>
      </dsp:txXfrm>
    </dsp:sp>
    <dsp:sp modelId="{7AF29D78-69DA-479F-B681-21DDA22C3784}">
      <dsp:nvSpPr>
        <dsp:cNvPr id="0" name=""/>
        <dsp:cNvSpPr/>
      </dsp:nvSpPr>
      <dsp:spPr>
        <a:xfrm>
          <a:off x="0" y="3193048"/>
          <a:ext cx="7559504" cy="304437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a:t>One of night we went to collect chairs to set up for the Queen’s Platinum Jubilee celebration, young people found this highly entertaining, carrying chairs on their head. </a:t>
          </a:r>
        </a:p>
      </dsp:txBody>
      <dsp:txXfrm>
        <a:off x="0" y="3193048"/>
        <a:ext cx="7559504" cy="304437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1468A-95A5-CC98-02F7-6766A8385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F79B256-E09B-9FE6-8283-5C90E1A54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916054C-191D-43F2-36CB-77F432E679B6}"/>
              </a:ext>
            </a:extLst>
          </p:cNvPr>
          <p:cNvSpPr>
            <a:spLocks noGrp="1"/>
          </p:cNvSpPr>
          <p:nvPr>
            <p:ph type="dt" sz="half" idx="10"/>
          </p:nvPr>
        </p:nvSpPr>
        <p:spPr/>
        <p:txBody>
          <a:bodyPr/>
          <a:lstStyle/>
          <a:p>
            <a:fld id="{8B3B2134-DBB4-45A6-990D-FBB6C6BF7248}" type="datetimeFigureOut">
              <a:rPr lang="en-GB" smtClean="0"/>
              <a:pPr/>
              <a:t>24/06/2022</a:t>
            </a:fld>
            <a:endParaRPr lang="en-GB"/>
          </a:p>
        </p:txBody>
      </p:sp>
      <p:sp>
        <p:nvSpPr>
          <p:cNvPr id="5" name="Footer Placeholder 4">
            <a:extLst>
              <a:ext uri="{FF2B5EF4-FFF2-40B4-BE49-F238E27FC236}">
                <a16:creationId xmlns:a16="http://schemas.microsoft.com/office/drawing/2014/main" xmlns="" id="{AC0BF17A-BCDA-689B-1659-1D1553407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D30C8F1-B09A-0E26-ED68-039CE0DE101C}"/>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278736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35E88-CA3C-718E-EE4D-E55854D9E6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4D98B67-86EC-89AC-B5B9-6335F7B5C6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F07293F-A081-3DBB-87B5-168B042FD18D}"/>
              </a:ext>
            </a:extLst>
          </p:cNvPr>
          <p:cNvSpPr>
            <a:spLocks noGrp="1"/>
          </p:cNvSpPr>
          <p:nvPr>
            <p:ph type="dt" sz="half" idx="10"/>
          </p:nvPr>
        </p:nvSpPr>
        <p:spPr/>
        <p:txBody>
          <a:bodyPr/>
          <a:lstStyle/>
          <a:p>
            <a:fld id="{8B3B2134-DBB4-45A6-990D-FBB6C6BF7248}" type="datetimeFigureOut">
              <a:rPr lang="en-GB" smtClean="0"/>
              <a:pPr/>
              <a:t>24/06/2022</a:t>
            </a:fld>
            <a:endParaRPr lang="en-GB"/>
          </a:p>
        </p:txBody>
      </p:sp>
      <p:sp>
        <p:nvSpPr>
          <p:cNvPr id="5" name="Footer Placeholder 4">
            <a:extLst>
              <a:ext uri="{FF2B5EF4-FFF2-40B4-BE49-F238E27FC236}">
                <a16:creationId xmlns:a16="http://schemas.microsoft.com/office/drawing/2014/main" xmlns="" id="{F1F12A4F-5061-1AFF-30D5-F37DBCBD8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E639864-0187-6A2B-CAF4-6761B1BF47D2}"/>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360193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128EE4F-8000-3EE5-1548-B23C3E80A8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E664FEC-07F0-AEC0-FA73-A950E53E23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0A499E6-E980-8C99-59B2-CBC419E1E138}"/>
              </a:ext>
            </a:extLst>
          </p:cNvPr>
          <p:cNvSpPr>
            <a:spLocks noGrp="1"/>
          </p:cNvSpPr>
          <p:nvPr>
            <p:ph type="dt" sz="half" idx="10"/>
          </p:nvPr>
        </p:nvSpPr>
        <p:spPr/>
        <p:txBody>
          <a:bodyPr/>
          <a:lstStyle/>
          <a:p>
            <a:fld id="{8B3B2134-DBB4-45A6-990D-FBB6C6BF7248}" type="datetimeFigureOut">
              <a:rPr lang="en-GB" smtClean="0"/>
              <a:pPr/>
              <a:t>24/06/2022</a:t>
            </a:fld>
            <a:endParaRPr lang="en-GB"/>
          </a:p>
        </p:txBody>
      </p:sp>
      <p:sp>
        <p:nvSpPr>
          <p:cNvPr id="5" name="Footer Placeholder 4">
            <a:extLst>
              <a:ext uri="{FF2B5EF4-FFF2-40B4-BE49-F238E27FC236}">
                <a16:creationId xmlns:a16="http://schemas.microsoft.com/office/drawing/2014/main" xmlns="" id="{53114531-9266-D05C-C296-207BADF500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14C5D1D-98CE-C8D3-A891-058C50F8BBCB}"/>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149528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EAC68-0CB3-E9D7-59EA-F8190DD545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F034CAF-7A08-D032-1FA2-92ED3E333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179CC53-1E2A-C013-BBED-EEBCCCA849D1}"/>
              </a:ext>
            </a:extLst>
          </p:cNvPr>
          <p:cNvSpPr>
            <a:spLocks noGrp="1"/>
          </p:cNvSpPr>
          <p:nvPr>
            <p:ph type="dt" sz="half" idx="10"/>
          </p:nvPr>
        </p:nvSpPr>
        <p:spPr/>
        <p:txBody>
          <a:bodyPr/>
          <a:lstStyle/>
          <a:p>
            <a:fld id="{8B3B2134-DBB4-45A6-990D-FBB6C6BF7248}" type="datetimeFigureOut">
              <a:rPr lang="en-GB" smtClean="0"/>
              <a:pPr/>
              <a:t>24/06/2022</a:t>
            </a:fld>
            <a:endParaRPr lang="en-GB"/>
          </a:p>
        </p:txBody>
      </p:sp>
      <p:sp>
        <p:nvSpPr>
          <p:cNvPr id="5" name="Footer Placeholder 4">
            <a:extLst>
              <a:ext uri="{FF2B5EF4-FFF2-40B4-BE49-F238E27FC236}">
                <a16:creationId xmlns:a16="http://schemas.microsoft.com/office/drawing/2014/main" xmlns="" id="{1B246DCD-263A-2AA1-DD48-02BE88AFDE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1E11A6C-CD54-56AD-3335-D31AC08D7E82}"/>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393036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399B5C-16B2-735C-00D8-6835F6347F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CA4E48A-CC0B-450C-99C2-4CC14668AE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0743B7E-A5CA-3440-9188-1B4913DC5DCE}"/>
              </a:ext>
            </a:extLst>
          </p:cNvPr>
          <p:cNvSpPr>
            <a:spLocks noGrp="1"/>
          </p:cNvSpPr>
          <p:nvPr>
            <p:ph type="dt" sz="half" idx="10"/>
          </p:nvPr>
        </p:nvSpPr>
        <p:spPr/>
        <p:txBody>
          <a:bodyPr/>
          <a:lstStyle/>
          <a:p>
            <a:fld id="{8B3B2134-DBB4-45A6-990D-FBB6C6BF7248}" type="datetimeFigureOut">
              <a:rPr lang="en-GB" smtClean="0"/>
              <a:pPr/>
              <a:t>24/06/2022</a:t>
            </a:fld>
            <a:endParaRPr lang="en-GB"/>
          </a:p>
        </p:txBody>
      </p:sp>
      <p:sp>
        <p:nvSpPr>
          <p:cNvPr id="5" name="Footer Placeholder 4">
            <a:extLst>
              <a:ext uri="{FF2B5EF4-FFF2-40B4-BE49-F238E27FC236}">
                <a16:creationId xmlns:a16="http://schemas.microsoft.com/office/drawing/2014/main" xmlns="" id="{9472F346-35F0-0C07-E092-3B373EDC3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2CF6D83-119D-0C43-7127-327662CBBC85}"/>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56797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90B3F-51BC-44F8-28A6-CFE56B9724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EA32DF2-8B98-67F5-4D79-76120624ED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328E422-4A2A-05BC-7EF2-69BE296AE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C82EFB7-BAE7-36B5-65E2-73BF1164992E}"/>
              </a:ext>
            </a:extLst>
          </p:cNvPr>
          <p:cNvSpPr>
            <a:spLocks noGrp="1"/>
          </p:cNvSpPr>
          <p:nvPr>
            <p:ph type="dt" sz="half" idx="10"/>
          </p:nvPr>
        </p:nvSpPr>
        <p:spPr/>
        <p:txBody>
          <a:bodyPr/>
          <a:lstStyle/>
          <a:p>
            <a:fld id="{8B3B2134-DBB4-45A6-990D-FBB6C6BF7248}" type="datetimeFigureOut">
              <a:rPr lang="en-GB" smtClean="0"/>
              <a:pPr/>
              <a:t>24/06/2022</a:t>
            </a:fld>
            <a:endParaRPr lang="en-GB"/>
          </a:p>
        </p:txBody>
      </p:sp>
      <p:sp>
        <p:nvSpPr>
          <p:cNvPr id="6" name="Footer Placeholder 5">
            <a:extLst>
              <a:ext uri="{FF2B5EF4-FFF2-40B4-BE49-F238E27FC236}">
                <a16:creationId xmlns:a16="http://schemas.microsoft.com/office/drawing/2014/main" xmlns="" id="{5462058D-B62F-F44E-4AEB-F09953BB72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F57572C-3C38-26B2-C682-68F6B570129D}"/>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413165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AEA70-49B7-3717-C2E3-C348512D46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11A64A7-D2A6-BA0C-3B76-B84281B7C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4F5A0F-A035-85D7-CBE0-67EABDE7BF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29B7F26-1EA3-3100-CE6C-ECF49985F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3D5F913-DFE0-1C57-98C6-2ECC66C7CD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207A692-FC56-D510-F977-0A764023DD58}"/>
              </a:ext>
            </a:extLst>
          </p:cNvPr>
          <p:cNvSpPr>
            <a:spLocks noGrp="1"/>
          </p:cNvSpPr>
          <p:nvPr>
            <p:ph type="dt" sz="half" idx="10"/>
          </p:nvPr>
        </p:nvSpPr>
        <p:spPr/>
        <p:txBody>
          <a:bodyPr/>
          <a:lstStyle/>
          <a:p>
            <a:fld id="{8B3B2134-DBB4-45A6-990D-FBB6C6BF7248}" type="datetimeFigureOut">
              <a:rPr lang="en-GB" smtClean="0"/>
              <a:pPr/>
              <a:t>24/06/2022</a:t>
            </a:fld>
            <a:endParaRPr lang="en-GB"/>
          </a:p>
        </p:txBody>
      </p:sp>
      <p:sp>
        <p:nvSpPr>
          <p:cNvPr id="8" name="Footer Placeholder 7">
            <a:extLst>
              <a:ext uri="{FF2B5EF4-FFF2-40B4-BE49-F238E27FC236}">
                <a16:creationId xmlns:a16="http://schemas.microsoft.com/office/drawing/2014/main" xmlns="" id="{2FD4F17C-3BB0-5534-977C-E5FCC4E8EE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AC03F87-E91B-6C04-6936-1D83E19B3375}"/>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414768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EAF0D2-0CCB-D62A-1A3D-37EB0C6801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2327C59E-446C-96C7-296C-BAF3C86B8961}"/>
              </a:ext>
            </a:extLst>
          </p:cNvPr>
          <p:cNvSpPr>
            <a:spLocks noGrp="1"/>
          </p:cNvSpPr>
          <p:nvPr>
            <p:ph type="dt" sz="half" idx="10"/>
          </p:nvPr>
        </p:nvSpPr>
        <p:spPr/>
        <p:txBody>
          <a:bodyPr/>
          <a:lstStyle/>
          <a:p>
            <a:fld id="{8B3B2134-DBB4-45A6-990D-FBB6C6BF7248}" type="datetimeFigureOut">
              <a:rPr lang="en-GB" smtClean="0"/>
              <a:pPr/>
              <a:t>24/06/2022</a:t>
            </a:fld>
            <a:endParaRPr lang="en-GB"/>
          </a:p>
        </p:txBody>
      </p:sp>
      <p:sp>
        <p:nvSpPr>
          <p:cNvPr id="4" name="Footer Placeholder 3">
            <a:extLst>
              <a:ext uri="{FF2B5EF4-FFF2-40B4-BE49-F238E27FC236}">
                <a16:creationId xmlns:a16="http://schemas.microsoft.com/office/drawing/2014/main" xmlns="" id="{2A47154F-3706-5FB6-005A-4E65D83CA1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28889E4E-4DD2-D6CF-E39F-432ECE534200}"/>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84167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6E5704-D294-57C8-9485-39D3C436F0A4}"/>
              </a:ext>
            </a:extLst>
          </p:cNvPr>
          <p:cNvSpPr>
            <a:spLocks noGrp="1"/>
          </p:cNvSpPr>
          <p:nvPr>
            <p:ph type="dt" sz="half" idx="10"/>
          </p:nvPr>
        </p:nvSpPr>
        <p:spPr/>
        <p:txBody>
          <a:bodyPr/>
          <a:lstStyle/>
          <a:p>
            <a:fld id="{8B3B2134-DBB4-45A6-990D-FBB6C6BF7248}" type="datetimeFigureOut">
              <a:rPr lang="en-GB" smtClean="0"/>
              <a:pPr/>
              <a:t>24/06/2022</a:t>
            </a:fld>
            <a:endParaRPr lang="en-GB"/>
          </a:p>
        </p:txBody>
      </p:sp>
      <p:sp>
        <p:nvSpPr>
          <p:cNvPr id="3" name="Footer Placeholder 2">
            <a:extLst>
              <a:ext uri="{FF2B5EF4-FFF2-40B4-BE49-F238E27FC236}">
                <a16:creationId xmlns:a16="http://schemas.microsoft.com/office/drawing/2014/main" xmlns="" id="{B66ED19D-54DA-5117-9A5C-84DED37E4C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9A45286-4526-AB40-DC16-43728A82DF2C}"/>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193937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DC8C8-CEFA-FD5F-768B-8B7A38410E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B04082D-0684-538C-CBA7-A41519286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5FD4551-E022-64E1-B55E-300B5D174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9EA56A-716C-2745-2B7A-55EBAFF5DA0E}"/>
              </a:ext>
            </a:extLst>
          </p:cNvPr>
          <p:cNvSpPr>
            <a:spLocks noGrp="1"/>
          </p:cNvSpPr>
          <p:nvPr>
            <p:ph type="dt" sz="half" idx="10"/>
          </p:nvPr>
        </p:nvSpPr>
        <p:spPr/>
        <p:txBody>
          <a:bodyPr/>
          <a:lstStyle/>
          <a:p>
            <a:fld id="{8B3B2134-DBB4-45A6-990D-FBB6C6BF7248}" type="datetimeFigureOut">
              <a:rPr lang="en-GB" smtClean="0"/>
              <a:pPr/>
              <a:t>24/06/2022</a:t>
            </a:fld>
            <a:endParaRPr lang="en-GB"/>
          </a:p>
        </p:txBody>
      </p:sp>
      <p:sp>
        <p:nvSpPr>
          <p:cNvPr id="6" name="Footer Placeholder 5">
            <a:extLst>
              <a:ext uri="{FF2B5EF4-FFF2-40B4-BE49-F238E27FC236}">
                <a16:creationId xmlns:a16="http://schemas.microsoft.com/office/drawing/2014/main" xmlns="" id="{D9EC312D-D8BE-F785-3810-1D7D57ACA8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2880218-8F5F-59B5-1066-1E3F63AA1520}"/>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96579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DA436-0E53-A7B5-DE81-334991FD6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080CD53-61AB-AF7D-C413-74FC070C5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D2CD840-2E52-10C1-A418-A9F012632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5527410-02B3-6140-E793-644B4FBABEBF}"/>
              </a:ext>
            </a:extLst>
          </p:cNvPr>
          <p:cNvSpPr>
            <a:spLocks noGrp="1"/>
          </p:cNvSpPr>
          <p:nvPr>
            <p:ph type="dt" sz="half" idx="10"/>
          </p:nvPr>
        </p:nvSpPr>
        <p:spPr/>
        <p:txBody>
          <a:bodyPr/>
          <a:lstStyle/>
          <a:p>
            <a:fld id="{8B3B2134-DBB4-45A6-990D-FBB6C6BF7248}" type="datetimeFigureOut">
              <a:rPr lang="en-GB" smtClean="0"/>
              <a:pPr/>
              <a:t>24/06/2022</a:t>
            </a:fld>
            <a:endParaRPr lang="en-GB"/>
          </a:p>
        </p:txBody>
      </p:sp>
      <p:sp>
        <p:nvSpPr>
          <p:cNvPr id="6" name="Footer Placeholder 5">
            <a:extLst>
              <a:ext uri="{FF2B5EF4-FFF2-40B4-BE49-F238E27FC236}">
                <a16:creationId xmlns:a16="http://schemas.microsoft.com/office/drawing/2014/main" xmlns="" id="{E8E4B995-D198-67D3-A686-D6E7398A33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E17AF0D-2A65-94BA-E77D-DC682802F0F4}"/>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305386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CF36927-0D1E-5047-9029-4FA32DEC1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852A1DE-F606-702E-4BFD-641CC07E5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944BBCD-2513-56A3-D4E8-7C1B96ACA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B2134-DBB4-45A6-990D-FBB6C6BF7248}" type="datetimeFigureOut">
              <a:rPr lang="en-GB" smtClean="0"/>
              <a:pPr/>
              <a:t>24/06/2022</a:t>
            </a:fld>
            <a:endParaRPr lang="en-GB"/>
          </a:p>
        </p:txBody>
      </p:sp>
      <p:sp>
        <p:nvSpPr>
          <p:cNvPr id="5" name="Footer Placeholder 4">
            <a:extLst>
              <a:ext uri="{FF2B5EF4-FFF2-40B4-BE49-F238E27FC236}">
                <a16:creationId xmlns:a16="http://schemas.microsoft.com/office/drawing/2014/main" xmlns="" id="{AADC1D90-3617-D67F-48F8-425D2B46F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DA0457B-E65E-5EF4-5A16-6662E71D48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250549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youtube.com/watch?v=O2CIAKVTOr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1BA9F93-070D-4413-B219-5DDCD4CC9534}"/>
              </a:ext>
            </a:extLst>
          </p:cNvPr>
          <p:cNvSpPr>
            <a:spLocks noGrp="1"/>
          </p:cNvSpPr>
          <p:nvPr>
            <p:ph type="ctrTitle"/>
          </p:nvPr>
        </p:nvSpPr>
        <p:spPr>
          <a:xfrm>
            <a:off x="6746628" y="1783959"/>
            <a:ext cx="4645250" cy="2889114"/>
          </a:xfrm>
        </p:spPr>
        <p:txBody>
          <a:bodyPr anchor="b">
            <a:normAutofit/>
          </a:bodyPr>
          <a:lstStyle/>
          <a:p>
            <a:pPr algn="l"/>
            <a:r>
              <a:rPr lang="en-GB">
                <a:solidFill>
                  <a:schemeClr val="bg1"/>
                </a:solidFill>
              </a:rPr>
              <a:t>Report for Community Council</a:t>
            </a:r>
          </a:p>
        </p:txBody>
      </p:sp>
      <p:sp>
        <p:nvSpPr>
          <p:cNvPr id="3" name="Subtitle 2">
            <a:extLst>
              <a:ext uri="{FF2B5EF4-FFF2-40B4-BE49-F238E27FC236}">
                <a16:creationId xmlns:a16="http://schemas.microsoft.com/office/drawing/2014/main" xmlns="" id="{8C90745E-98F4-4E18-9F1A-731CA3CE6494}"/>
              </a:ext>
            </a:extLst>
          </p:cNvPr>
          <p:cNvSpPr>
            <a:spLocks noGrp="1"/>
          </p:cNvSpPr>
          <p:nvPr>
            <p:ph type="subTitle" idx="1"/>
          </p:nvPr>
        </p:nvSpPr>
        <p:spPr>
          <a:xfrm>
            <a:off x="6746627" y="4750893"/>
            <a:ext cx="4645250" cy="1147863"/>
          </a:xfrm>
        </p:spPr>
        <p:txBody>
          <a:bodyPr anchor="t">
            <a:normAutofit/>
          </a:bodyPr>
          <a:lstStyle/>
          <a:p>
            <a:pPr algn="l"/>
            <a:r>
              <a:rPr lang="en-GB" sz="2000" dirty="0">
                <a:solidFill>
                  <a:schemeClr val="bg1"/>
                </a:solidFill>
              </a:rPr>
              <a:t>23</a:t>
            </a:r>
            <a:r>
              <a:rPr lang="en-GB" sz="2000" baseline="30000" dirty="0">
                <a:solidFill>
                  <a:schemeClr val="bg1"/>
                </a:solidFill>
              </a:rPr>
              <a:t>rd</a:t>
            </a:r>
            <a:r>
              <a:rPr lang="en-GB" sz="2000" dirty="0">
                <a:solidFill>
                  <a:schemeClr val="bg1"/>
                </a:solidFill>
              </a:rPr>
              <a:t> May – 17</a:t>
            </a:r>
            <a:r>
              <a:rPr lang="en-GB" sz="2000" baseline="30000" dirty="0">
                <a:solidFill>
                  <a:schemeClr val="bg1"/>
                </a:solidFill>
              </a:rPr>
              <a:t>th</a:t>
            </a:r>
            <a:r>
              <a:rPr lang="en-GB" sz="2000" dirty="0">
                <a:solidFill>
                  <a:schemeClr val="bg1"/>
                </a:solidFill>
              </a:rPr>
              <a:t> June </a:t>
            </a:r>
          </a:p>
        </p:txBody>
      </p:sp>
      <p:sp>
        <p:nvSpPr>
          <p:cNvPr id="27" name="Freeform: Shape 11">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See the source image">
            <a:extLst>
              <a:ext uri="{FF2B5EF4-FFF2-40B4-BE49-F238E27FC236}">
                <a16:creationId xmlns:a16="http://schemas.microsoft.com/office/drawing/2014/main" xmlns="" id="{FBE0E347-B3A7-88C8-E440-B0A5ED610B5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72571" y="489204"/>
            <a:ext cx="3541465" cy="45114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486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B545638B-348C-4ECA-BF62-2836B26379D0" descr="IMG_3683.JPG">
            <a:extLst>
              <a:ext uri="{FF2B5EF4-FFF2-40B4-BE49-F238E27FC236}">
                <a16:creationId xmlns:a16="http://schemas.microsoft.com/office/drawing/2014/main" xmlns="" id="{F6E4C489-09ED-FD51-0C66-010F36BFD1A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948874" y="457200"/>
            <a:ext cx="4294251" cy="5943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606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4A884E-645F-970F-D90F-AFCD5A67A831}"/>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Youth Café </a:t>
            </a:r>
          </a:p>
        </p:txBody>
      </p:sp>
      <p:graphicFrame>
        <p:nvGraphicFramePr>
          <p:cNvPr id="5" name="Content Placeholder 2">
            <a:extLst>
              <a:ext uri="{FF2B5EF4-FFF2-40B4-BE49-F238E27FC236}">
                <a16:creationId xmlns:a16="http://schemas.microsoft.com/office/drawing/2014/main" xmlns="" id="{7BE91CF8-2F6A-26B4-0280-CA39A5AACAED}"/>
              </a:ext>
            </a:extLst>
          </p:cNvPr>
          <p:cNvGraphicFramePr>
            <a:graphicFrameLocks noGrp="1"/>
          </p:cNvGraphicFramePr>
          <p:nvPr>
            <p:ph idx="1"/>
            <p:extLst>
              <p:ext uri="{D42A27DB-BD31-4B8C-83A1-F6EECF244321}">
                <p14:modId xmlns:p14="http://schemas.microsoft.com/office/powerpoint/2010/main" xmlns="" val="407669632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8540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xmlns="" id="{CB49665F-0298-4449-8D2D-209989CB9E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xmlns="" id="{A71EEC14-174A-46FA-B046-474750457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xmlns="" id="{EEB6CB95-E653-4C6C-AE51-62FD848E8D5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xmlns="" id="{BDD3CB8E-ABA7-4F37-BB2C-64FFD19813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xmlns="" id="{C2CA788A-B2FD-494C-BED0-83E31F6DF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xmlns=""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xmlns=""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xmlns=""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xmlns=""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xmlns=""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xmlns=""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xmlns=""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xmlns=""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xmlns="" id="{EE4A806C-026D-962C-58DF-EC0781E2849F}"/>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Walk &amp; Talk </a:t>
            </a:r>
          </a:p>
        </p:txBody>
      </p:sp>
      <p:graphicFrame>
        <p:nvGraphicFramePr>
          <p:cNvPr id="5" name="Content Placeholder 2">
            <a:extLst>
              <a:ext uri="{FF2B5EF4-FFF2-40B4-BE49-F238E27FC236}">
                <a16:creationId xmlns:a16="http://schemas.microsoft.com/office/drawing/2014/main" xmlns="" id="{E5C22BC9-0E5D-B805-4DE7-A8B679F142A2}"/>
              </a:ext>
            </a:extLst>
          </p:cNvPr>
          <p:cNvGraphicFramePr>
            <a:graphicFrameLocks noGrp="1"/>
          </p:cNvGraphicFramePr>
          <p:nvPr>
            <p:ph idx="1"/>
            <p:extLst>
              <p:ext uri="{D42A27DB-BD31-4B8C-83A1-F6EECF244321}">
                <p14:modId xmlns:p14="http://schemas.microsoft.com/office/powerpoint/2010/main" xmlns="" val="365304998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8163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9" name="07159F4E-DC29-44EE-B48A-47270309599F" descr="IMG_3089.JPG">
            <a:extLst>
              <a:ext uri="{FF2B5EF4-FFF2-40B4-BE49-F238E27FC236}">
                <a16:creationId xmlns:a16="http://schemas.microsoft.com/office/drawing/2014/main" xmlns="" id="{C6F9450D-CEFF-0B20-7953-18A6A92F1A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038600" y="1143000"/>
            <a:ext cx="3201988" cy="456406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AE80E11B-6515-4A5F-8D47-D23853A6E27A" descr="IMG_3088.jpg">
            <a:extLst>
              <a:ext uri="{FF2B5EF4-FFF2-40B4-BE49-F238E27FC236}">
                <a16:creationId xmlns:a16="http://schemas.microsoft.com/office/drawing/2014/main" xmlns="" id="{ECA88807-36A4-F384-2615-B7CF309BF94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296150" y="1143000"/>
            <a:ext cx="3929063" cy="456406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7BF41D02-0086-36E2-2235-D8630BF06273}"/>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kern="1200">
                <a:solidFill>
                  <a:schemeClr val="bg1"/>
                </a:solidFill>
                <a:latin typeface="+mj-lt"/>
                <a:ea typeface="+mj-ea"/>
                <a:cs typeface="+mj-cs"/>
              </a:rPr>
              <a:t>The Giant Clootie Project with The Roots &amp; Growth Project </a:t>
            </a:r>
          </a:p>
        </p:txBody>
      </p:sp>
    </p:spTree>
    <p:extLst>
      <p:ext uri="{BB962C8B-B14F-4D97-AF65-F5344CB8AC3E}">
        <p14:creationId xmlns:p14="http://schemas.microsoft.com/office/powerpoint/2010/main" xmlns="" val="55850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1F62CEB-2369-4B2C-BACD-F64187783016}"/>
              </a:ext>
            </a:extLst>
          </p:cNvPr>
          <p:cNvSpPr>
            <a:spLocks noGrp="1"/>
          </p:cNvSpPr>
          <p:nvPr>
            <p:ph type="title"/>
          </p:nvPr>
        </p:nvSpPr>
        <p:spPr>
          <a:xfrm>
            <a:off x="686834" y="1153572"/>
            <a:ext cx="3200400" cy="4461163"/>
          </a:xfrm>
        </p:spPr>
        <p:txBody>
          <a:bodyPr>
            <a:normAutofit/>
          </a:bodyPr>
          <a:lstStyle/>
          <a:p>
            <a:r>
              <a:rPr lang="en-GB">
                <a:solidFill>
                  <a:srgbClr val="FFFFFF"/>
                </a:solidFill>
              </a:rPr>
              <a:t>What is the Giant Clootie Project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36BE89EB-4F62-F1E5-AAD6-161426B62BE7}"/>
              </a:ext>
            </a:extLst>
          </p:cNvPr>
          <p:cNvSpPr>
            <a:spLocks noGrp="1"/>
          </p:cNvSpPr>
          <p:nvPr>
            <p:ph idx="1"/>
          </p:nvPr>
        </p:nvSpPr>
        <p:spPr>
          <a:xfrm>
            <a:off x="4447308" y="591344"/>
            <a:ext cx="6906491" cy="5585619"/>
          </a:xfrm>
        </p:spPr>
        <p:txBody>
          <a:bodyPr anchor="ctr">
            <a:normAutofit/>
          </a:bodyPr>
          <a:lstStyle/>
          <a:p>
            <a:r>
              <a:rPr lang="en-GB" sz="2400" b="1" dirty="0">
                <a:effectLst/>
                <a:latin typeface="Segoe UI Historic" panose="020B0502040204020203" pitchFamily="34" charset="0"/>
                <a:ea typeface="Calibri" panose="020F0502020204030204" pitchFamily="34" charset="0"/>
              </a:rPr>
              <a:t>Cloth tells a story. Just as the cloots hanging on the branches at the Clootie well are believed to help recovery from illness, the cloots that you create will be offerings and suggestions as to how we can build and create a better future.</a:t>
            </a:r>
            <a:endParaRPr lang="en-GB" sz="2400" dirty="0">
              <a:effectLst/>
              <a:latin typeface="Calibri" panose="020F0502020204030204" pitchFamily="34" charset="0"/>
              <a:ea typeface="Calibri" panose="020F0502020204030204" pitchFamily="34" charset="0"/>
            </a:endParaRPr>
          </a:p>
          <a:p>
            <a:r>
              <a:rPr lang="en-GB" sz="2400" b="1" dirty="0">
                <a:effectLst/>
                <a:latin typeface="Segoe UI Historic" panose="020B0502040204020203" pitchFamily="34" charset="0"/>
                <a:ea typeface="Calibri" panose="020F0502020204030204" pitchFamily="34" charset="0"/>
              </a:rPr>
              <a:t>The Giant Clootie Project is a chance to be part of a large community art piece that is made up of many individual parts that depict your ideas about renewal, regeneration, reuse, rebirth and the climate emergency.</a:t>
            </a:r>
            <a:endParaRPr lang="en-GB" sz="2400" dirty="0">
              <a:effectLst/>
              <a:latin typeface="Calibri" panose="020F0502020204030204" pitchFamily="34" charset="0"/>
              <a:ea typeface="Calibri" panose="020F0502020204030204" pitchFamily="34" charset="0"/>
            </a:endParaRPr>
          </a:p>
          <a:p>
            <a:r>
              <a:rPr lang="en-GB" sz="2400" b="1" dirty="0">
                <a:effectLst/>
                <a:latin typeface="Segoe UI Historic" panose="020B0502040204020203" pitchFamily="34" charset="0"/>
                <a:ea typeface="Calibri" panose="020F0502020204030204" pitchFamily="34" charset="0"/>
              </a:rPr>
              <a:t>The Giant Clootie will become a record of our thoughts and feelings at this moment in time.</a:t>
            </a:r>
            <a:endParaRPr lang="en-GB" sz="2400" dirty="0">
              <a:effectLst/>
              <a:latin typeface="Calibri" panose="020F0502020204030204" pitchFamily="34" charset="0"/>
              <a:ea typeface="Calibri" panose="020F0502020204030204" pitchFamily="34" charset="0"/>
            </a:endParaRPr>
          </a:p>
          <a:p>
            <a:r>
              <a:rPr lang="en-GB" sz="2400" b="1" dirty="0">
                <a:effectLst/>
                <a:latin typeface="Segoe UI Historic" panose="020B0502040204020203" pitchFamily="34" charset="0"/>
                <a:ea typeface="Calibri" panose="020F0502020204030204" pitchFamily="34" charset="0"/>
              </a:rPr>
              <a:t>Now more than ever, we have the opportunity to emerge again, gather and create as a community</a:t>
            </a:r>
            <a:endParaRPr lang="en-GB" sz="2400" dirty="0"/>
          </a:p>
        </p:txBody>
      </p:sp>
    </p:spTree>
    <p:extLst>
      <p:ext uri="{BB962C8B-B14F-4D97-AF65-F5344CB8AC3E}">
        <p14:creationId xmlns:p14="http://schemas.microsoft.com/office/powerpoint/2010/main" xmlns="" val="117621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E485ED7-A0CF-7897-99A0-1D7844BF0C92}"/>
              </a:ext>
            </a:extLst>
          </p:cNvPr>
          <p:cNvSpPr>
            <a:spLocks noGrp="1"/>
          </p:cNvSpPr>
          <p:nvPr>
            <p:ph type="title"/>
          </p:nvPr>
        </p:nvSpPr>
        <p:spPr>
          <a:xfrm>
            <a:off x="1000452" y="1610024"/>
            <a:ext cx="3058621" cy="1457002"/>
          </a:xfrm>
        </p:spPr>
        <p:txBody>
          <a:bodyPr anchor="b">
            <a:normAutofit/>
          </a:bodyPr>
          <a:lstStyle/>
          <a:p>
            <a:r>
              <a:rPr lang="en-GB" sz="3100"/>
              <a:t>Roots &amp; Growth – Giant Clootie Project</a:t>
            </a:r>
          </a:p>
        </p:txBody>
      </p:sp>
      <p:grpSp>
        <p:nvGrpSpPr>
          <p:cNvPr id="5130" name="Group 5129">
            <a:extLst>
              <a:ext uri="{FF2B5EF4-FFF2-40B4-BE49-F238E27FC236}">
                <a16:creationId xmlns:a16="http://schemas.microsoft.com/office/drawing/2014/main" xmlns="" id="{770AE191-D2EA-45C9-A44D-830C188F74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72021" y="518649"/>
            <a:ext cx="1128382" cy="847206"/>
            <a:chOff x="8183879" y="1000124"/>
            <a:chExt cx="1562267" cy="1172973"/>
          </a:xfrm>
        </p:grpSpPr>
        <p:sp>
          <p:nvSpPr>
            <p:cNvPr id="5131" name="Freeform 5">
              <a:extLst>
                <a:ext uri="{FF2B5EF4-FFF2-40B4-BE49-F238E27FC236}">
                  <a16:creationId xmlns:a16="http://schemas.microsoft.com/office/drawing/2014/main" xmlns="" id="{23A0E4C1-B7A6-4637-AC51-4A5AE3841F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132" name="Freeform 5">
              <a:extLst>
                <a:ext uri="{FF2B5EF4-FFF2-40B4-BE49-F238E27FC236}">
                  <a16:creationId xmlns:a16="http://schemas.microsoft.com/office/drawing/2014/main" xmlns="" id="{F4E8C039-CC58-44F3-8A7B-E0A934C1D0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xmlns="" id="{E3161CD0-670B-E93B-44F9-E5922094C5AC}"/>
              </a:ext>
            </a:extLst>
          </p:cNvPr>
          <p:cNvSpPr>
            <a:spLocks noGrp="1"/>
          </p:cNvSpPr>
          <p:nvPr>
            <p:ph idx="1"/>
          </p:nvPr>
        </p:nvSpPr>
        <p:spPr>
          <a:xfrm>
            <a:off x="1000450" y="3067026"/>
            <a:ext cx="3058623" cy="3272324"/>
          </a:xfrm>
        </p:spPr>
        <p:txBody>
          <a:bodyPr anchor="t">
            <a:normAutofit/>
          </a:bodyPr>
          <a:lstStyle/>
          <a:p>
            <a:pPr marL="0" indent="0">
              <a:buNone/>
            </a:pPr>
            <a:r>
              <a:rPr lang="en-GB" sz="2000" dirty="0"/>
              <a:t>BBC Alba were in contact with Wanda about doing a piece about the project. Wanda Fraser and  young people were interviewed by BBC Alba about the project, this was aired on Sunday 19</a:t>
            </a:r>
            <a:r>
              <a:rPr lang="en-GB" sz="2000" baseline="30000" dirty="0"/>
              <a:t>th</a:t>
            </a:r>
            <a:r>
              <a:rPr lang="en-GB" sz="2000" dirty="0"/>
              <a:t> June at 6.15pm </a:t>
            </a:r>
          </a:p>
          <a:p>
            <a:pPr marL="0" indent="0">
              <a:buNone/>
            </a:pPr>
            <a:endParaRPr lang="en-GB" sz="2000" dirty="0"/>
          </a:p>
        </p:txBody>
      </p:sp>
      <p:pic>
        <p:nvPicPr>
          <p:cNvPr id="5123" name="3C31402D-ED65-43D9-BED0-4804B22B3044" descr="IMG_3685.JPG">
            <a:extLst>
              <a:ext uri="{FF2B5EF4-FFF2-40B4-BE49-F238E27FC236}">
                <a16:creationId xmlns:a16="http://schemas.microsoft.com/office/drawing/2014/main" xmlns="" id="{65AD03F8-A804-01B2-E2FD-F2D7149E99A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 b="3177"/>
          <a:stretch/>
        </p:blipFill>
        <p:spPr bwMode="auto">
          <a:xfrm>
            <a:off x="4636963" y="10"/>
            <a:ext cx="7555037"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441ADD99-E9DD-43BC-8B60-5003C199CC84" descr="IMG_3684.JPG">
            <a:extLst>
              <a:ext uri="{FF2B5EF4-FFF2-40B4-BE49-F238E27FC236}">
                <a16:creationId xmlns:a16="http://schemas.microsoft.com/office/drawing/2014/main" xmlns="" id="{5BB618DA-4451-5564-6FEF-E2200594EE3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 b="3146"/>
          <a:stretch/>
        </p:blipFill>
        <p:spPr bwMode="auto">
          <a:xfrm>
            <a:off x="4639056" y="3474720"/>
            <a:ext cx="7552944" cy="33832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4002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3" name="Rectangle 6162">
            <a:extLst>
              <a:ext uri="{FF2B5EF4-FFF2-40B4-BE49-F238E27FC236}">
                <a16:creationId xmlns:a16="http://schemas.microsoft.com/office/drawing/2014/main" xmlns="" id="{E1A92768-C90D-4200-8975-84CC4D4BC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5" name="06F7F19D-99EF-434C-9698-3B5C5A4BFC70" descr="IMG_3691.JPG">
            <a:extLst>
              <a:ext uri="{FF2B5EF4-FFF2-40B4-BE49-F238E27FC236}">
                <a16:creationId xmlns:a16="http://schemas.microsoft.com/office/drawing/2014/main" xmlns="" id="{5CBFDBBB-2F67-F109-D3E7-469E76BBD7DB}"/>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9213" r="6154" b="-2"/>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D8B85CB5-54F8-4781-B46B-AC5461D2880B" descr="IMG_3690.JPG">
            <a:extLst>
              <a:ext uri="{FF2B5EF4-FFF2-40B4-BE49-F238E27FC236}">
                <a16:creationId xmlns:a16="http://schemas.microsoft.com/office/drawing/2014/main" xmlns="" id="{6A9FAAC7-6B27-4BB3-4617-FC0950C0D73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813" r="19314"/>
          <a:stretch/>
        </p:blipFill>
        <p:spPr bwMode="auto">
          <a:xfrm>
            <a:off x="4094479" y="10"/>
            <a:ext cx="4014047"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3CE69847-C5F0-48ED-BC46-AC9B9A21A3D5" descr="IMG_3688.JPG">
            <a:extLst>
              <a:ext uri="{FF2B5EF4-FFF2-40B4-BE49-F238E27FC236}">
                <a16:creationId xmlns:a16="http://schemas.microsoft.com/office/drawing/2014/main" xmlns="" id="{33A2582C-1E2A-0694-1C90-F085CEA8CB36}"/>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4701" r="10577"/>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 name="51C80901-8550-4D75-B3E3-89856339E765" descr="IMG_3686.JPG">
            <a:extLst>
              <a:ext uri="{FF2B5EF4-FFF2-40B4-BE49-F238E27FC236}">
                <a16:creationId xmlns:a16="http://schemas.microsoft.com/office/drawing/2014/main" xmlns="" id="{AC98369F-D2D4-2FA5-39C5-102597DF875D}"/>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748" r="38620" b="-2"/>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721C130C-174C-4968-B7E9-8C9BC7A6069B" descr="IMG_3687.JPG">
            <a:extLst>
              <a:ext uri="{FF2B5EF4-FFF2-40B4-BE49-F238E27FC236}">
                <a16:creationId xmlns:a16="http://schemas.microsoft.com/office/drawing/2014/main" xmlns="" id="{6E949D3B-5DCD-EDFD-C472-721A9E88C605}"/>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9752" r="35375"/>
          <a:stretch/>
        </p:blipFill>
        <p:spPr bwMode="auto">
          <a:xfrm>
            <a:off x="4094479" y="3469102"/>
            <a:ext cx="4014047" cy="33832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06F7F19D-99EF-434C-9698-3B5C5A4BFC70" descr="IMG_3691.JPG">
            <a:extLst>
              <a:ext uri="{FF2B5EF4-FFF2-40B4-BE49-F238E27FC236}">
                <a16:creationId xmlns:a16="http://schemas.microsoft.com/office/drawing/2014/main" xmlns="" id="{59A122DD-C7D8-EBF5-A7F6-3AADF1E386A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9289" r="6229" b="-2"/>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34284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9646A9E-1302-C961-A4B8-5EB3FC5FB614}"/>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Food Hygiene  Level 1, 2 &amp; 3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4DF8D6C-FA17-C69D-BBC5-0E46CDB0F5A7}"/>
              </a:ext>
            </a:extLst>
          </p:cNvPr>
          <p:cNvSpPr>
            <a:spLocks noGrp="1"/>
          </p:cNvSpPr>
          <p:nvPr>
            <p:ph idx="1"/>
          </p:nvPr>
        </p:nvSpPr>
        <p:spPr>
          <a:xfrm>
            <a:off x="4447308" y="591344"/>
            <a:ext cx="6906491" cy="5585619"/>
          </a:xfrm>
        </p:spPr>
        <p:txBody>
          <a:bodyPr anchor="ctr">
            <a:normAutofit/>
          </a:bodyPr>
          <a:lstStyle/>
          <a:p>
            <a:r>
              <a:rPr lang="en-GB" dirty="0"/>
              <a:t>With a little bit of funding from the Scottish Government, young people have been able to take part in Food Hygiene courses at various different levels.</a:t>
            </a:r>
          </a:p>
          <a:p>
            <a:r>
              <a:rPr lang="en-GB" dirty="0"/>
              <a:t>Young people have been working their way through the courses, and have been learning about good hygiene, and correct ways to store food.</a:t>
            </a:r>
          </a:p>
          <a:p>
            <a:r>
              <a:rPr lang="en-GB" dirty="0"/>
              <a:t>This will enable young people to cookwell, Bakewell , Eatwell and in turn Livewell. </a:t>
            </a:r>
          </a:p>
        </p:txBody>
      </p:sp>
    </p:spTree>
    <p:extLst>
      <p:ext uri="{BB962C8B-B14F-4D97-AF65-F5344CB8AC3E}">
        <p14:creationId xmlns:p14="http://schemas.microsoft.com/office/powerpoint/2010/main" xmlns="" val="591134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7" name="Rectangle 7186">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1" name="BFBBFEC3-1B18-48D2-BF75-2BFC07A41AFE" descr="IMG_3694.JPG">
            <a:extLst>
              <a:ext uri="{FF2B5EF4-FFF2-40B4-BE49-F238E27FC236}">
                <a16:creationId xmlns:a16="http://schemas.microsoft.com/office/drawing/2014/main" xmlns="" id="{0BE3144F-1109-3FDC-FDDB-9DC9EFB4F26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5791" r="-2" b="2997"/>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0" name="E094D900-F1B7-4BC5-9B9E-6BB6B5C68ECF" descr="IMG_3698.JPG">
            <a:extLst>
              <a:ext uri="{FF2B5EF4-FFF2-40B4-BE49-F238E27FC236}">
                <a16:creationId xmlns:a16="http://schemas.microsoft.com/office/drawing/2014/main" xmlns="" id="{7C5B59B4-D968-4C33-F83E-33A74B14C73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 b="19090"/>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F05547C1-83E6-4903-AFDD-AA56B66ADF42" descr="IMG_3696.JPG">
            <a:extLst>
              <a:ext uri="{FF2B5EF4-FFF2-40B4-BE49-F238E27FC236}">
                <a16:creationId xmlns:a16="http://schemas.microsoft.com/office/drawing/2014/main" xmlns="" id="{230469F4-6D1F-2A56-1A32-D327A8A2D25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76" r="-5" b="25609"/>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893FFB68-CEDE-475C-AE1C-5CCB52098D77" descr="IMG_3697.JPG">
            <a:extLst>
              <a:ext uri="{FF2B5EF4-FFF2-40B4-BE49-F238E27FC236}">
                <a16:creationId xmlns:a16="http://schemas.microsoft.com/office/drawing/2014/main" xmlns="" id="{498DF6FB-C9AE-8B08-ED39-4D4A8438B8AA}"/>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2" b="21769"/>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60468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BA1B9A1-C7B7-FCED-F331-E6297F5D4049}"/>
              </a:ext>
            </a:extLst>
          </p:cNvPr>
          <p:cNvSpPr>
            <a:spLocks noGrp="1"/>
          </p:cNvSpPr>
          <p:nvPr>
            <p:ph type="title"/>
          </p:nvPr>
        </p:nvSpPr>
        <p:spPr>
          <a:xfrm>
            <a:off x="686834" y="1153572"/>
            <a:ext cx="3200400" cy="4461163"/>
          </a:xfrm>
        </p:spPr>
        <p:txBody>
          <a:bodyPr>
            <a:normAutofit/>
          </a:bodyPr>
          <a:lstStyle/>
          <a:p>
            <a:r>
              <a:rPr lang="en-GB">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LOST: A Climate Action Exhibition workshop </a:t>
            </a:r>
            <a:endParaRPr lang="en-GB">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F5C3CFB8-BF22-6D2D-755B-9922B22C2094}"/>
              </a:ext>
            </a:extLst>
          </p:cNvPr>
          <p:cNvSpPr>
            <a:spLocks noGrp="1"/>
          </p:cNvSpPr>
          <p:nvPr>
            <p:ph idx="1"/>
          </p:nvPr>
        </p:nvSpPr>
        <p:spPr>
          <a:xfrm>
            <a:off x="4447308" y="591344"/>
            <a:ext cx="6906491" cy="5585619"/>
          </a:xfrm>
        </p:spPr>
        <p:txBody>
          <a:bodyPr anchor="ct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Great to take part in - LOST: A Climate Action Exhibition workshop Artist Julia Barton is continuing the COP26 Climate Crisis story with LOST, an immersive Climate Action Exhibition at Eden Court (May 15 - Jun 12) that aims to show how plastic pollution directly contributes to our Climate Crisis. The exhibition will feature a collection of 18 #LitterCUBES plus a film projection that will play throughout illustrating the dripping-away of 100 litres of oil, visually representing the lost energy embodied in the #LitterCUBES.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practical making sessions which took part around harbours, on beaches, in boat sheds, colleges and schools provided multiple, perfect opportunities to discuss the issue of Plastic pollution, its use of fossil fuels, the climate crisis, recycling, and climate actions we can take and share with each other in a relaxed way.</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 am looking forward to showing my LOST exhibition and to inviting the Highland community to join me in two free interactive Climate Action events focusing on RECYCLING in the Highlands with colleagues from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Plastic@Bay</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Green Hive and making alternative sustainable plastics out of seaweed! Sent from my iPhone</a:t>
            </a:r>
          </a:p>
          <a:p>
            <a:endParaRPr lang="en-GB" sz="1800"/>
          </a:p>
        </p:txBody>
      </p:sp>
    </p:spTree>
    <p:extLst>
      <p:ext uri="{BB962C8B-B14F-4D97-AF65-F5344CB8AC3E}">
        <p14:creationId xmlns:p14="http://schemas.microsoft.com/office/powerpoint/2010/main" xmlns="" val="213527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959515-E099-4300-9111-D115317739BB}"/>
              </a:ext>
            </a:extLst>
          </p:cNvPr>
          <p:cNvSpPr>
            <a:spLocks noGrp="1"/>
          </p:cNvSpPr>
          <p:nvPr>
            <p:ph type="title"/>
          </p:nvPr>
        </p:nvSpPr>
        <p:spPr>
          <a:xfrm>
            <a:off x="646111" y="452718"/>
            <a:ext cx="9404723" cy="1400530"/>
          </a:xfrm>
        </p:spPr>
        <p:txBody>
          <a:bodyPr>
            <a:normAutofit/>
          </a:bodyPr>
          <a:lstStyle/>
          <a:p>
            <a:r>
              <a:rPr lang="en-GB"/>
              <a:t>Numbers:</a:t>
            </a:r>
          </a:p>
        </p:txBody>
      </p:sp>
      <p:graphicFrame>
        <p:nvGraphicFramePr>
          <p:cNvPr id="22" name="Content Placeholder 2">
            <a:extLst>
              <a:ext uri="{FF2B5EF4-FFF2-40B4-BE49-F238E27FC236}">
                <a16:creationId xmlns:a16="http://schemas.microsoft.com/office/drawing/2014/main" xmlns="" id="{52C2A96B-5CFB-4021-BA05-6656081F303A}"/>
              </a:ext>
            </a:extLst>
          </p:cNvPr>
          <p:cNvGraphicFramePr>
            <a:graphicFrameLocks noGrp="1"/>
          </p:cNvGraphicFramePr>
          <p:nvPr>
            <p:ph idx="1"/>
            <p:extLst>
              <p:ext uri="{D42A27DB-BD31-4B8C-83A1-F6EECF244321}">
                <p14:modId xmlns:p14="http://schemas.microsoft.com/office/powerpoint/2010/main" xmlns="" val="1042830098"/>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2800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2" name="Rectangle 8201">
            <a:extLst>
              <a:ext uri="{FF2B5EF4-FFF2-40B4-BE49-F238E27FC236}">
                <a16:creationId xmlns:a16="http://schemas.microsoft.com/office/drawing/2014/main" xmlns="" id="{B78EDDD3-C548-48EF-B3CA-B290B1719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7" name="E4B9B86D-16EE-42C8-96BD-7A07812719C8" descr="IMG_3713.JPG">
            <a:extLst>
              <a:ext uri="{FF2B5EF4-FFF2-40B4-BE49-F238E27FC236}">
                <a16:creationId xmlns:a16="http://schemas.microsoft.com/office/drawing/2014/main" xmlns="" id="{40FF3497-A61F-DC6B-70AD-E1B79883289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293" r="13858" b="-2"/>
          <a:stretch/>
        </p:blipFill>
        <p:spPr bwMode="auto">
          <a:xfrm>
            <a:off x="196731" y="166533"/>
            <a:ext cx="3809612"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CEAF9C69-E146-4323-BA6E-904974C88441" descr="IMG_3709.JPG">
            <a:extLst>
              <a:ext uri="{FF2B5EF4-FFF2-40B4-BE49-F238E27FC236}">
                <a16:creationId xmlns:a16="http://schemas.microsoft.com/office/drawing/2014/main" xmlns="" id="{388A9A5B-596F-F4D2-1D63-CDBB5F7E005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8153" r="4244" b="-2"/>
          <a:stretch/>
        </p:blipFill>
        <p:spPr bwMode="auto">
          <a:xfrm>
            <a:off x="4196497" y="166533"/>
            <a:ext cx="3797618"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DCE44030-2E8E-4A1B-BBAB-DA5927B9AE12" descr="IMG_3710.JPG">
            <a:extLst>
              <a:ext uri="{FF2B5EF4-FFF2-40B4-BE49-F238E27FC236}">
                <a16:creationId xmlns:a16="http://schemas.microsoft.com/office/drawing/2014/main" xmlns="" id="{032C4423-9729-3BC9-230E-274BC5D048F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9292" b="5"/>
          <a:stretch/>
        </p:blipFill>
        <p:spPr bwMode="auto">
          <a:xfrm>
            <a:off x="8183346" y="166533"/>
            <a:ext cx="3822808" cy="31606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44181D3E-4E68-42DE-A5B7-613BEAD0549C" descr="IMG_3712.JPG">
            <a:extLst>
              <a:ext uri="{FF2B5EF4-FFF2-40B4-BE49-F238E27FC236}">
                <a16:creationId xmlns:a16="http://schemas.microsoft.com/office/drawing/2014/main" xmlns="" id="{788811DA-9FBE-757E-48EE-6DDF2497515F}"/>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6762" r="2" b="10758"/>
          <a:stretch/>
        </p:blipFill>
        <p:spPr bwMode="auto">
          <a:xfrm>
            <a:off x="8183346" y="3506741"/>
            <a:ext cx="3822808" cy="31847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92659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2AB1D7AE-82A9-F091-973D-1C1D7ED6C740}"/>
              </a:ext>
            </a:extLst>
          </p:cNvPr>
          <p:cNvSpPr>
            <a:spLocks noGrp="1"/>
          </p:cNvSpPr>
          <p:nvPr>
            <p:ph type="title"/>
          </p:nvPr>
        </p:nvSpPr>
        <p:spPr>
          <a:xfrm>
            <a:off x="838200" y="365125"/>
            <a:ext cx="10515600" cy="1325563"/>
          </a:xfrm>
        </p:spPr>
        <p:txBody>
          <a:bodyPr>
            <a:normAutofit/>
          </a:bodyPr>
          <a:lstStyle/>
          <a:p>
            <a:r>
              <a:rPr lang="en-GB" dirty="0"/>
              <a:t>Multi-Sports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4381B44D-BD71-6EBF-D590-67953CEE0C9C}"/>
              </a:ext>
            </a:extLst>
          </p:cNvPr>
          <p:cNvSpPr>
            <a:spLocks noGrp="1"/>
          </p:cNvSpPr>
          <p:nvPr>
            <p:ph idx="1"/>
          </p:nvPr>
        </p:nvSpPr>
        <p:spPr>
          <a:xfrm>
            <a:off x="838200" y="1825625"/>
            <a:ext cx="10515600" cy="4351338"/>
          </a:xfrm>
        </p:spPr>
        <p:txBody>
          <a:bodyPr>
            <a:normAutofit/>
          </a:bodyPr>
          <a:lstStyle/>
          <a:p>
            <a:r>
              <a:rPr lang="en-GB"/>
              <a:t>Every Monday night, this is led by Young leaders </a:t>
            </a:r>
          </a:p>
          <a:p>
            <a:r>
              <a:rPr lang="en-GB"/>
              <a:t>The young leaders are working toward Their Choose Lead Level 4 with High Life Highland </a:t>
            </a:r>
          </a:p>
          <a:p>
            <a:r>
              <a:rPr lang="en-GB"/>
              <a:t>Young leaders plan , deliver and then review the session </a:t>
            </a:r>
          </a:p>
          <a:p>
            <a:r>
              <a:rPr lang="en-GB"/>
              <a:t>The plan is always delivered around what young people want,</a:t>
            </a:r>
          </a:p>
          <a:p>
            <a:r>
              <a:rPr lang="en-GB"/>
              <a:t>Each week young people are playing new games and are working on different skills, such as team work, throwing and catching, &amp; communication skills </a:t>
            </a:r>
          </a:p>
        </p:txBody>
      </p:sp>
    </p:spTree>
    <p:extLst>
      <p:ext uri="{BB962C8B-B14F-4D97-AF65-F5344CB8AC3E}">
        <p14:creationId xmlns:p14="http://schemas.microsoft.com/office/powerpoint/2010/main" xmlns="" val="343146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ADDEEA-23BC-8FC6-1E44-40531508D31A}"/>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#Foodtherapy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CE76D8B-A4FE-E6C5-58F7-3E519B312446}"/>
              </a:ext>
            </a:extLst>
          </p:cNvPr>
          <p:cNvSpPr>
            <a:spLocks noGrp="1"/>
          </p:cNvSpPr>
          <p:nvPr>
            <p:ph idx="1"/>
          </p:nvPr>
        </p:nvSpPr>
        <p:spPr>
          <a:xfrm>
            <a:off x="4447308" y="591344"/>
            <a:ext cx="6906491" cy="5585619"/>
          </a:xfrm>
        </p:spPr>
        <p:txBody>
          <a:bodyPr anchor="ctr">
            <a:normAutofit/>
          </a:bodyPr>
          <a:lstStyle/>
          <a:p>
            <a:r>
              <a:rPr lang="en-GB" dirty="0"/>
              <a:t>At every activity we offer food whether  it is a 1-1 or group session there is food provided at each activity.</a:t>
            </a:r>
          </a:p>
          <a:p>
            <a:r>
              <a:rPr lang="en-GB" dirty="0"/>
              <a:t>We are all to aware of the Food or Fuel poverty a number of our families are in.</a:t>
            </a:r>
          </a:p>
          <a:p>
            <a:r>
              <a:rPr lang="en-GB" dirty="0"/>
              <a:t>Young people are consulted as to what they would like to make / eat at each activity.</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xmlns="" val="45607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331BAEB-2760-0C11-B591-3D02A9629ECA}"/>
              </a:ext>
            </a:extLst>
          </p:cNvPr>
          <p:cNvSpPr>
            <a:spLocks noGrp="1"/>
          </p:cNvSpPr>
          <p:nvPr>
            <p:ph type="title"/>
          </p:nvPr>
        </p:nvSpPr>
        <p:spPr>
          <a:xfrm>
            <a:off x="686834" y="1153572"/>
            <a:ext cx="3200400" cy="4461163"/>
          </a:xfrm>
        </p:spPr>
        <p:txBody>
          <a:bodyPr>
            <a:normAutofit/>
          </a:bodyPr>
          <a:lstStyle/>
          <a:p>
            <a:r>
              <a:rPr lang="en-GB">
                <a:solidFill>
                  <a:srgbClr val="FFFFFF"/>
                </a:solidFill>
              </a:rPr>
              <a:t>1-1s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508E9CA-133D-BFD4-09F3-15D6211F69B7}"/>
              </a:ext>
            </a:extLst>
          </p:cNvPr>
          <p:cNvSpPr>
            <a:spLocks noGrp="1"/>
          </p:cNvSpPr>
          <p:nvPr>
            <p:ph idx="1"/>
          </p:nvPr>
        </p:nvSpPr>
        <p:spPr>
          <a:xfrm>
            <a:off x="4447308" y="591344"/>
            <a:ext cx="6906491" cy="5585619"/>
          </a:xfrm>
        </p:spPr>
        <p:txBody>
          <a:bodyPr anchor="ctr">
            <a:normAutofit/>
          </a:bodyPr>
          <a:lstStyle/>
          <a:p>
            <a:r>
              <a:rPr lang="en-GB"/>
              <a:t>Emotional Checks in </a:t>
            </a:r>
          </a:p>
          <a:p>
            <a:r>
              <a:rPr lang="en-GB"/>
              <a:t>Cookwell / Bakewell</a:t>
            </a:r>
          </a:p>
          <a:p>
            <a:r>
              <a:rPr lang="en-GB"/>
              <a:t>Building confidence</a:t>
            </a:r>
          </a:p>
          <a:p>
            <a:r>
              <a:rPr lang="en-GB"/>
              <a:t>Supporting YP to take part in driving theory test</a:t>
            </a:r>
          </a:p>
          <a:p>
            <a:r>
              <a:rPr lang="en-GB"/>
              <a:t>Supporting YP to take part in school subjects </a:t>
            </a:r>
          </a:p>
          <a:p>
            <a:r>
              <a:rPr lang="en-GB"/>
              <a:t>Listening to young peoples fears about leaving school and transitioning in the world of work, a number of young people are feeling anxious about leaving school as school in there safe zone and now they are stepping out of it. </a:t>
            </a:r>
          </a:p>
          <a:p>
            <a:endParaRPr lang="en-GB" dirty="0"/>
          </a:p>
          <a:p>
            <a:endParaRPr lang="en-GB" dirty="0"/>
          </a:p>
        </p:txBody>
      </p:sp>
    </p:spTree>
    <p:extLst>
      <p:ext uri="{BB962C8B-B14F-4D97-AF65-F5344CB8AC3E}">
        <p14:creationId xmlns:p14="http://schemas.microsoft.com/office/powerpoint/2010/main" xmlns="" val="3219699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F09FF-B256-0D47-D23D-4C512C33F1FC}"/>
              </a:ext>
            </a:extLst>
          </p:cNvPr>
          <p:cNvSpPr>
            <a:spLocks noGrp="1"/>
          </p:cNvSpPr>
          <p:nvPr>
            <p:ph type="title"/>
          </p:nvPr>
        </p:nvSpPr>
        <p:spPr>
          <a:xfrm>
            <a:off x="4965430" y="629268"/>
            <a:ext cx="6586491" cy="1286160"/>
          </a:xfrm>
        </p:spPr>
        <p:txBody>
          <a:bodyPr anchor="b">
            <a:normAutofit/>
          </a:bodyPr>
          <a:lstStyle/>
          <a:p>
            <a:r>
              <a:rPr lang="en-GB" dirty="0"/>
              <a:t>Trip to Inverness Cinema </a:t>
            </a:r>
          </a:p>
        </p:txBody>
      </p:sp>
      <p:sp>
        <p:nvSpPr>
          <p:cNvPr id="3" name="Content Placeholder 2">
            <a:extLst>
              <a:ext uri="{FF2B5EF4-FFF2-40B4-BE49-F238E27FC236}">
                <a16:creationId xmlns:a16="http://schemas.microsoft.com/office/drawing/2014/main" xmlns="" id="{D99C00F2-592A-FAD3-46E2-F1ADC248EF59}"/>
              </a:ext>
            </a:extLst>
          </p:cNvPr>
          <p:cNvSpPr>
            <a:spLocks noGrp="1"/>
          </p:cNvSpPr>
          <p:nvPr>
            <p:ph idx="1"/>
          </p:nvPr>
        </p:nvSpPr>
        <p:spPr>
          <a:xfrm>
            <a:off x="4965431" y="2438400"/>
            <a:ext cx="6586489" cy="3785419"/>
          </a:xfrm>
        </p:spPr>
        <p:txBody>
          <a:bodyPr>
            <a:normAutofit/>
          </a:bodyPr>
          <a:lstStyle/>
          <a:p>
            <a:pPr marL="0" indent="0">
              <a:buNone/>
            </a:pPr>
            <a:r>
              <a:rPr lang="en-GB" sz="2000" dirty="0"/>
              <a:t>One of the senior Youth Café sessions was to Inverness Cinema to see the new Top Gun Maverick Movie,</a:t>
            </a:r>
          </a:p>
          <a:p>
            <a:pPr marL="0" indent="0">
              <a:buNone/>
            </a:pPr>
            <a:r>
              <a:rPr lang="en-GB" sz="2000" dirty="0"/>
              <a:t>Young people requested if they could go to this film. All the young people absolutely loved the cinema experience and enjoyed watching the film.</a:t>
            </a:r>
          </a:p>
          <a:p>
            <a:pPr marL="0" indent="0">
              <a:buNone/>
            </a:pPr>
            <a:endParaRPr lang="en-GB" sz="2000" dirty="0"/>
          </a:p>
          <a:p>
            <a:pPr marL="0" indent="0">
              <a:buNone/>
            </a:pPr>
            <a:r>
              <a:rPr lang="en-US" sz="1400" dirty="0">
                <a:hlinkClick r:id="rId2"/>
              </a:rPr>
              <a:t>Lady Gaga - Hold My Hand (From “Top Gun: Maverick”) [Official Music Video] - YouTube</a:t>
            </a:r>
            <a:endParaRPr lang="en-GB" sz="2000" dirty="0"/>
          </a:p>
          <a:p>
            <a:pPr marL="0" indent="0">
              <a:buNone/>
            </a:pPr>
            <a:endParaRPr lang="en-GB" sz="2000" dirty="0"/>
          </a:p>
          <a:p>
            <a:pPr marL="0" indent="0">
              <a:buNone/>
            </a:pPr>
            <a:endParaRPr lang="en-GB" sz="2000" dirty="0"/>
          </a:p>
        </p:txBody>
      </p:sp>
      <p:pic>
        <p:nvPicPr>
          <p:cNvPr id="13314" name="3AC409D4-9B85-4AA0-9B6B-4320E9C9CF90" descr="IMG_3708.JPG">
            <a:extLst>
              <a:ext uri="{FF2B5EF4-FFF2-40B4-BE49-F238E27FC236}">
                <a16:creationId xmlns:a16="http://schemas.microsoft.com/office/drawing/2014/main" xmlns="" id="{0678B071-0605-02C0-FE6F-9283001AA765}"/>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 b="140"/>
          <a:stretch/>
        </p:blipFill>
        <p:spPr bwMode="auto">
          <a:xfrm>
            <a:off x="20" y="10"/>
            <a:ext cx="4635571" cy="6857990"/>
          </a:xfrm>
          <a:prstGeom prst="rect">
            <a:avLst/>
          </a:prstGeom>
          <a:noFill/>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319" name="Straight Connector 1331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ECE6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48295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F5374CE-5754-8BBC-26B3-C1CCD5353F45}"/>
              </a:ext>
            </a:extLst>
          </p:cNvPr>
          <p:cNvSpPr>
            <a:spLocks noGrp="1"/>
          </p:cNvSpPr>
          <p:nvPr>
            <p:ph type="title"/>
          </p:nvPr>
        </p:nvSpPr>
        <p:spPr>
          <a:xfrm>
            <a:off x="686834" y="1153572"/>
            <a:ext cx="3200400" cy="4461163"/>
          </a:xfrm>
        </p:spPr>
        <p:txBody>
          <a:bodyPr>
            <a:normAutofit/>
          </a:bodyPr>
          <a:lstStyle/>
          <a:p>
            <a:r>
              <a:rPr lang="en-GB">
                <a:solidFill>
                  <a:srgbClr val="FFFFFF"/>
                </a:solidFill>
              </a:rPr>
              <a:t>Cookwell / Bakewell</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C9E4C35C-E91C-684E-EC1C-926F988EA9E3}"/>
              </a:ext>
            </a:extLst>
          </p:cNvPr>
          <p:cNvSpPr>
            <a:spLocks noGrp="1"/>
          </p:cNvSpPr>
          <p:nvPr>
            <p:ph idx="1"/>
          </p:nvPr>
        </p:nvSpPr>
        <p:spPr>
          <a:xfrm>
            <a:off x="4447308" y="591344"/>
            <a:ext cx="6906491" cy="5585619"/>
          </a:xfrm>
        </p:spPr>
        <p:txBody>
          <a:bodyPr anchor="ctr">
            <a:normAutofit lnSpcReduction="10000"/>
          </a:bodyPr>
          <a:lstStyle/>
          <a:p>
            <a:r>
              <a:rPr lang="en-GB" dirty="0"/>
              <a:t>Cookwell Bakewell happens at each session,</a:t>
            </a:r>
          </a:p>
          <a:p>
            <a:r>
              <a:rPr lang="en-GB" dirty="0"/>
              <a:t>Young people plan a menu and then support with making it.</a:t>
            </a:r>
          </a:p>
          <a:p>
            <a:endParaRPr lang="en-GB" dirty="0"/>
          </a:p>
          <a:p>
            <a:r>
              <a:rPr lang="en-GB" dirty="0"/>
              <a:t>On the lead up to the Queens Palatium Jubilee Ethan Paterson volunteered his time to bake, Gingerbreads, Shortbread, Tea Loafs, Scones, Cupcakes for every person who attended the event,</a:t>
            </a:r>
          </a:p>
          <a:p>
            <a:r>
              <a:rPr lang="en-GB" dirty="0"/>
              <a:t>Young people have been learning how to make jam using local fresh fruit </a:t>
            </a:r>
          </a:p>
          <a:p>
            <a:endParaRPr lang="en-GB" dirty="0"/>
          </a:p>
          <a:p>
            <a:r>
              <a:rPr lang="en-GB" dirty="0"/>
              <a:t>EVERYONE Loved Ethan's Baking </a:t>
            </a:r>
          </a:p>
        </p:txBody>
      </p:sp>
    </p:spTree>
    <p:extLst>
      <p:ext uri="{BB962C8B-B14F-4D97-AF65-F5344CB8AC3E}">
        <p14:creationId xmlns:p14="http://schemas.microsoft.com/office/powerpoint/2010/main" xmlns="" val="2807302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1" name="Rectangle 10250">
            <a:extLst>
              <a:ext uri="{FF2B5EF4-FFF2-40B4-BE49-F238E27FC236}">
                <a16:creationId xmlns:a16="http://schemas.microsoft.com/office/drawing/2014/main" xmlns="" id="{9A72E43A-2FC3-43A9-8E8E-0BF749E66E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44CADD8C-A95F-4C67-9DDE-747D2FA65150" descr="IMG_3707.JPG">
            <a:extLst>
              <a:ext uri="{FF2B5EF4-FFF2-40B4-BE49-F238E27FC236}">
                <a16:creationId xmlns:a16="http://schemas.microsoft.com/office/drawing/2014/main" xmlns="" id="{1FA049C6-E722-0946-9C78-C777EF2A102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 b="35870"/>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9AF3F474-FDC9-470D-A319-A3618267C587" descr="IMG_3196.jpg">
            <a:extLst>
              <a:ext uri="{FF2B5EF4-FFF2-40B4-BE49-F238E27FC236}">
                <a16:creationId xmlns:a16="http://schemas.microsoft.com/office/drawing/2014/main" xmlns="" id="{727ED647-7710-DD62-0884-47F948F0C688}"/>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222" r="-3" b="34282"/>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B8B1CD3E-40F4-4ABB-81DE-6B250F04EB71" descr="IMG_3186.JPG">
            <a:extLst>
              <a:ext uri="{FF2B5EF4-FFF2-40B4-BE49-F238E27FC236}">
                <a16:creationId xmlns:a16="http://schemas.microsoft.com/office/drawing/2014/main" xmlns="" id="{D5547AB2-6461-90E7-4910-6ABB271DA90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905" r="10054"/>
          <a:stretch/>
        </p:blipFill>
        <p:spPr bwMode="auto">
          <a:xfrm>
            <a:off x="4094479" y="10"/>
            <a:ext cx="401404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3" name="9D1E6CF2-6DB4-4B9C-B206-D007F3416652" descr="IMG_3183.JPG">
            <a:extLst>
              <a:ext uri="{FF2B5EF4-FFF2-40B4-BE49-F238E27FC236}">
                <a16:creationId xmlns:a16="http://schemas.microsoft.com/office/drawing/2014/main" xmlns="" id="{CF27DAD6-6496-76A4-AD60-6AD76C4A939F}"/>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5623" r="-3" b="20987"/>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27EB5CE5-453A-48E7-B44B-C50FD7B8E90F" descr="IMG_3193.jpg">
            <a:extLst>
              <a:ext uri="{FF2B5EF4-FFF2-40B4-BE49-F238E27FC236}">
                <a16:creationId xmlns:a16="http://schemas.microsoft.com/office/drawing/2014/main" xmlns="" id="{1B3B18C4-07B1-4977-0658-C51BCB6B6DB6}"/>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9786" r="2" b="26546"/>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06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xmlns=""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B4F9057-3814-9AF0-F316-C89490CBE770}"/>
              </a:ext>
            </a:extLst>
          </p:cNvPr>
          <p:cNvSpPr>
            <a:spLocks noGrp="1"/>
          </p:cNvSpPr>
          <p:nvPr>
            <p:ph type="title"/>
          </p:nvPr>
        </p:nvSpPr>
        <p:spPr>
          <a:xfrm>
            <a:off x="838201" y="345810"/>
            <a:ext cx="5120561" cy="1325563"/>
          </a:xfrm>
        </p:spPr>
        <p:txBody>
          <a:bodyPr>
            <a:normAutofit/>
          </a:bodyPr>
          <a:lstStyle/>
          <a:p>
            <a:r>
              <a:rPr lang="en-GB" dirty="0"/>
              <a:t>Staff Development </a:t>
            </a:r>
          </a:p>
        </p:txBody>
      </p:sp>
      <p:sp>
        <p:nvSpPr>
          <p:cNvPr id="3" name="Content Placeholder 2">
            <a:extLst>
              <a:ext uri="{FF2B5EF4-FFF2-40B4-BE49-F238E27FC236}">
                <a16:creationId xmlns:a16="http://schemas.microsoft.com/office/drawing/2014/main" xmlns="" id="{5B04196F-4B70-EE08-71F3-E44ED9644585}"/>
              </a:ext>
            </a:extLst>
          </p:cNvPr>
          <p:cNvSpPr>
            <a:spLocks noGrp="1"/>
          </p:cNvSpPr>
          <p:nvPr>
            <p:ph idx="1"/>
          </p:nvPr>
        </p:nvSpPr>
        <p:spPr>
          <a:xfrm>
            <a:off x="838201" y="1825625"/>
            <a:ext cx="5092194" cy="4351338"/>
          </a:xfrm>
        </p:spPr>
        <p:txBody>
          <a:bodyPr>
            <a:normAutofit/>
          </a:bodyPr>
          <a:lstStyle/>
          <a:p>
            <a:r>
              <a:rPr lang="en-GB" dirty="0"/>
              <a:t>Wanda and Fraser attended 2 training session’s with UNCRC&amp; Education Scotland about why the rights of a child are so important.</a:t>
            </a:r>
          </a:p>
          <a:p>
            <a:endParaRPr lang="en-GB" dirty="0"/>
          </a:p>
          <a:p>
            <a:r>
              <a:rPr lang="en-GB" dirty="0"/>
              <a:t>John Munro Passed his driving Test </a:t>
            </a:r>
            <a:r>
              <a:rPr lang="en-GB" dirty="0">
                <a:sym typeface="Wingdings" panose="05000000000000000000" pitchFamily="2" charset="2"/>
              </a:rPr>
              <a:t></a:t>
            </a:r>
            <a:endParaRPr lang="en-GB" dirty="0"/>
          </a:p>
          <a:p>
            <a:endParaRPr lang="en-GB" dirty="0"/>
          </a:p>
          <a:p>
            <a:endParaRPr lang="en-GB" dirty="0"/>
          </a:p>
        </p:txBody>
      </p:sp>
      <p:sp>
        <p:nvSpPr>
          <p:cNvPr id="11274" name="Oval 11273">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266" name="5651E2D7-D3AF-46FA-8046-3492A6A09A33" descr="IMG_3706.JPG">
            <a:extLst>
              <a:ext uri="{FF2B5EF4-FFF2-40B4-BE49-F238E27FC236}">
                <a16:creationId xmlns:a16="http://schemas.microsoft.com/office/drawing/2014/main" xmlns="" id="{9A5BC40B-BCD3-3CCB-58CE-2E9ABA36061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042" r="8047"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6" name="Arc 11275">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267" name="3F837567-9F8E-4CBF-8C59-568167BC07CD" descr="IMG_3705.JPG">
            <a:extLst>
              <a:ext uri="{FF2B5EF4-FFF2-40B4-BE49-F238E27FC236}">
                <a16:creationId xmlns:a16="http://schemas.microsoft.com/office/drawing/2014/main" xmlns="" id="{98457A2A-69D1-B689-FE68-4581AA860D00}"/>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0099" b="25799"/>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4577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F93924A-10DF-4647-8C7A-115C0175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4D09FB4-5944-D134-C1C1-4933ED34AF81}"/>
              </a:ext>
            </a:extLst>
          </p:cNvPr>
          <p:cNvSpPr>
            <a:spLocks noGrp="1"/>
          </p:cNvSpPr>
          <p:nvPr>
            <p:ph type="title"/>
          </p:nvPr>
        </p:nvSpPr>
        <p:spPr>
          <a:xfrm>
            <a:off x="6551550" y="365125"/>
            <a:ext cx="4802249" cy="2412882"/>
          </a:xfrm>
        </p:spPr>
        <p:txBody>
          <a:bodyPr anchor="b">
            <a:normAutofit/>
          </a:bodyPr>
          <a:lstStyle/>
          <a:p>
            <a:r>
              <a:rPr lang="en-GB" sz="4000"/>
              <a:t>Saltire &amp; Leadership </a:t>
            </a:r>
          </a:p>
        </p:txBody>
      </p:sp>
      <p:pic>
        <p:nvPicPr>
          <p:cNvPr id="5" name="40AC5FC9-CA5B-475D-8CC5-25EA89B4381F" descr="IMG_3693.JPG">
            <a:extLst>
              <a:ext uri="{FF2B5EF4-FFF2-40B4-BE49-F238E27FC236}">
                <a16:creationId xmlns:a16="http://schemas.microsoft.com/office/drawing/2014/main" xmlns="" id="{EFE97F3E-C3CE-6DBD-4B38-3A07C25E57A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 b="2788"/>
          <a:stretch/>
        </p:blipFill>
        <p:spPr bwMode="auto">
          <a:xfrm>
            <a:off x="-1" y="10"/>
            <a:ext cx="3003123" cy="38923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2040CC28-8141-4315-82F4-AA698ADE23F6" descr="IMG_3703.JPG">
            <a:extLst>
              <a:ext uri="{FF2B5EF4-FFF2-40B4-BE49-F238E27FC236}">
                <a16:creationId xmlns:a16="http://schemas.microsoft.com/office/drawing/2014/main" xmlns="" id="{4752E5DA-EB75-66FD-F6B0-5A5EBFFD2E8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295" r="-4" b="21430"/>
          <a:stretch/>
        </p:blipFill>
        <p:spPr bwMode="auto">
          <a:xfrm>
            <a:off x="3180257" y="10"/>
            <a:ext cx="3016307" cy="278593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19FDD2DB-49A2-493D-9C79-93CACD6082AA" descr="IMG_3702.JPG">
            <a:extLst>
              <a:ext uri="{FF2B5EF4-FFF2-40B4-BE49-F238E27FC236}">
                <a16:creationId xmlns:a16="http://schemas.microsoft.com/office/drawing/2014/main" xmlns="" id="{4C492537-DB29-7EDC-1C21-8C5089B574B1}"/>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340" r="10233" b="3"/>
          <a:stretch/>
        </p:blipFill>
        <p:spPr bwMode="auto">
          <a:xfrm>
            <a:off x="-1" y="4079988"/>
            <a:ext cx="3003123" cy="27780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EE850D7A-6AFC-4E5E-90C3-CC1540401E8A" descr="IMG_3704.JPG">
            <a:extLst>
              <a:ext uri="{FF2B5EF4-FFF2-40B4-BE49-F238E27FC236}">
                <a16:creationId xmlns:a16="http://schemas.microsoft.com/office/drawing/2014/main" xmlns="" id="{252FC7A3-614F-6BCE-A361-85A08C13B896}"/>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2" b="7223"/>
          <a:stretch/>
        </p:blipFill>
        <p:spPr bwMode="auto">
          <a:xfrm>
            <a:off x="3180257" y="2957665"/>
            <a:ext cx="3016307" cy="390033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AE42D06F-6073-6D4B-30AE-97422F837766}"/>
              </a:ext>
            </a:extLst>
          </p:cNvPr>
          <p:cNvSpPr>
            <a:spLocks noGrp="1"/>
          </p:cNvSpPr>
          <p:nvPr>
            <p:ph idx="1"/>
          </p:nvPr>
        </p:nvSpPr>
        <p:spPr>
          <a:xfrm>
            <a:off x="6551550" y="2957665"/>
            <a:ext cx="4802249" cy="3178562"/>
          </a:xfrm>
        </p:spPr>
        <p:txBody>
          <a:bodyPr>
            <a:normAutofit/>
          </a:bodyPr>
          <a:lstStyle/>
          <a:p>
            <a:r>
              <a:rPr lang="en-GB" sz="2000"/>
              <a:t>Over the last month, we have been busy updating young peoples, Saltire Diaries and leadership hour logs,</a:t>
            </a:r>
          </a:p>
          <a:p>
            <a:endParaRPr lang="en-GB" sz="2000"/>
          </a:p>
          <a:p>
            <a:pPr marL="0" indent="0">
              <a:buNone/>
            </a:pPr>
            <a:endParaRPr lang="en-GB" sz="2000"/>
          </a:p>
        </p:txBody>
      </p:sp>
    </p:spTree>
    <p:extLst>
      <p:ext uri="{BB962C8B-B14F-4D97-AF65-F5344CB8AC3E}">
        <p14:creationId xmlns:p14="http://schemas.microsoft.com/office/powerpoint/2010/main" xmlns="" val="3844368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cxnSp>
        <p:nvCxnSpPr>
          <p:cNvPr id="15368" name="Straight Connector 15367">
            <a:extLst>
              <a:ext uri="{FF2B5EF4-FFF2-40B4-BE49-F238E27FC236}">
                <a16:creationId xmlns:a16="http://schemas.microsoft.com/office/drawing/2014/main" xmlns="" id="{29A9ABB9-3FE5-49D5-B8B3-4489C4CE4F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24300"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pic>
        <p:nvPicPr>
          <p:cNvPr id="15362" name="8FC1ADC6-2062-4D43-B9CF-30DADC0AE7DE" descr="image001.PNG">
            <a:extLst>
              <a:ext uri="{FF2B5EF4-FFF2-40B4-BE49-F238E27FC236}">
                <a16:creationId xmlns:a16="http://schemas.microsoft.com/office/drawing/2014/main" xmlns="" id="{A249EB1D-054E-F760-BF52-1AD8768F741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1350" y="1295400"/>
            <a:ext cx="3478213" cy="443071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3" name="4DD8163F-4075-4E9F-AA47-93A6AA4CA777" descr="image002.PNG">
            <a:extLst>
              <a:ext uri="{FF2B5EF4-FFF2-40B4-BE49-F238E27FC236}">
                <a16:creationId xmlns:a16="http://schemas.microsoft.com/office/drawing/2014/main" xmlns="" id="{81D78FA6-3263-4B40-C112-48EBA134820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71950" y="1295400"/>
            <a:ext cx="3724275" cy="443071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8DD6AF53-A3A0-CAC2-4E3B-9253F425FA6D}"/>
              </a:ext>
            </a:extLst>
          </p:cNvPr>
          <p:cNvSpPr>
            <a:spLocks noGrp="1"/>
          </p:cNvSpPr>
          <p:nvPr>
            <p:ph type="title"/>
          </p:nvPr>
        </p:nvSpPr>
        <p:spPr>
          <a:xfrm>
            <a:off x="8540496" y="1282700"/>
            <a:ext cx="2799907" cy="4455416"/>
          </a:xfrm>
        </p:spPr>
        <p:txBody>
          <a:bodyPr anchor="ctr">
            <a:normAutofit/>
          </a:bodyPr>
          <a:lstStyle/>
          <a:p>
            <a:r>
              <a:rPr lang="en-GB" sz="4000"/>
              <a:t>Summer Programme 2022</a:t>
            </a:r>
          </a:p>
        </p:txBody>
      </p:sp>
    </p:spTree>
    <p:extLst>
      <p:ext uri="{BB962C8B-B14F-4D97-AF65-F5344CB8AC3E}">
        <p14:creationId xmlns:p14="http://schemas.microsoft.com/office/powerpoint/2010/main" xmlns="" val="24278784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29E66F3-A552-991A-24F1-BE8ACAB31862}"/>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Football Coaching with ICT Youth Development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0A1E1C7C-D4DD-70F7-FD59-3EDEC2ADD3F3}"/>
              </a:ext>
            </a:extLst>
          </p:cNvPr>
          <p:cNvSpPr>
            <a:spLocks noGrp="1"/>
          </p:cNvSpPr>
          <p:nvPr>
            <p:ph idx="1"/>
          </p:nvPr>
        </p:nvSpPr>
        <p:spPr>
          <a:xfrm>
            <a:off x="4447308" y="591344"/>
            <a:ext cx="6906491" cy="5585619"/>
          </a:xfrm>
        </p:spPr>
        <p:txBody>
          <a:bodyPr anchor="ctr">
            <a:normAutofit/>
          </a:bodyPr>
          <a:lstStyle/>
          <a:p>
            <a:pPr marL="0" indent="0">
              <a:buNone/>
            </a:pPr>
            <a:r>
              <a:rPr lang="en-GB" dirty="0"/>
              <a:t>We have been working with ICT Youth Development since last summer,</a:t>
            </a:r>
          </a:p>
          <a:p>
            <a:pPr marL="0" indent="0">
              <a:buNone/>
            </a:pPr>
            <a:r>
              <a:rPr lang="en-GB" dirty="0"/>
              <a:t>Young people are learning about ball control, passing skills and shooting,</a:t>
            </a:r>
          </a:p>
          <a:p>
            <a:pPr marL="0" indent="0">
              <a:buNone/>
            </a:pPr>
            <a:r>
              <a:rPr lang="en-GB" dirty="0"/>
              <a:t>The improvement in the young people is amazing,</a:t>
            </a:r>
          </a:p>
          <a:p>
            <a:pPr marL="0" indent="0">
              <a:buNone/>
            </a:pPr>
            <a:r>
              <a:rPr lang="en-GB" dirty="0"/>
              <a:t>The coaches Craig &amp; Scott enjoy coming to Cromarty each week to deliver football coaching.</a:t>
            </a:r>
          </a:p>
          <a:p>
            <a:pPr marL="0" indent="0">
              <a:buNone/>
            </a:pPr>
            <a:r>
              <a:rPr lang="en-GB" dirty="0"/>
              <a:t>The ICT football coaches have been skilling up our young leaders teaching them new skills and games </a:t>
            </a:r>
          </a:p>
        </p:txBody>
      </p:sp>
    </p:spTree>
    <p:extLst>
      <p:ext uri="{BB962C8B-B14F-4D97-AF65-F5344CB8AC3E}">
        <p14:creationId xmlns:p14="http://schemas.microsoft.com/office/powerpoint/2010/main" xmlns="" val="1843329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29EA794-BBED-9654-E300-6080F37921D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Thank You for Reading </a:t>
            </a:r>
          </a:p>
        </p:txBody>
      </p:sp>
      <p:sp>
        <p:nvSpPr>
          <p:cNvPr id="73"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See the source image">
            <a:extLst>
              <a:ext uri="{FF2B5EF4-FFF2-40B4-BE49-F238E27FC236}">
                <a16:creationId xmlns:a16="http://schemas.microsoft.com/office/drawing/2014/main" xmlns="" id="{4EA1E011-4E0D-D234-37C1-633B0005730C}"/>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338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0" name="Rectangle 9229">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C94BD4C-470C-9A68-4B7C-AA0CF501AC8D}"/>
              </a:ext>
            </a:extLst>
          </p:cNvPr>
          <p:cNvSpPr>
            <a:spLocks noGrp="1"/>
          </p:cNvSpPr>
          <p:nvPr>
            <p:ph type="title"/>
          </p:nvPr>
        </p:nvSpPr>
        <p:spPr>
          <a:xfrm>
            <a:off x="1000452" y="1610024"/>
            <a:ext cx="3058621" cy="1457002"/>
          </a:xfrm>
        </p:spPr>
        <p:txBody>
          <a:bodyPr anchor="b">
            <a:normAutofit/>
          </a:bodyPr>
          <a:lstStyle/>
          <a:p>
            <a:r>
              <a:rPr lang="en-GB" sz="3100"/>
              <a:t>Crown Designing at Junior Youth Café </a:t>
            </a:r>
          </a:p>
        </p:txBody>
      </p:sp>
      <p:grpSp>
        <p:nvGrpSpPr>
          <p:cNvPr id="9232" name="Group 9231">
            <a:extLst>
              <a:ext uri="{FF2B5EF4-FFF2-40B4-BE49-F238E27FC236}">
                <a16:creationId xmlns:a16="http://schemas.microsoft.com/office/drawing/2014/main" xmlns="" id="{770AE191-D2EA-45C9-A44D-830C188F74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72021" y="518649"/>
            <a:ext cx="1128382" cy="847206"/>
            <a:chOff x="8183879" y="1000124"/>
            <a:chExt cx="1562267" cy="1172973"/>
          </a:xfrm>
        </p:grpSpPr>
        <p:sp>
          <p:nvSpPr>
            <p:cNvPr id="9233" name="Freeform 5">
              <a:extLst>
                <a:ext uri="{FF2B5EF4-FFF2-40B4-BE49-F238E27FC236}">
                  <a16:creationId xmlns:a16="http://schemas.microsoft.com/office/drawing/2014/main" xmlns="" id="{23A0E4C1-B7A6-4637-AC51-4A5AE3841F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9234" name="Freeform 5">
              <a:extLst>
                <a:ext uri="{FF2B5EF4-FFF2-40B4-BE49-F238E27FC236}">
                  <a16:creationId xmlns:a16="http://schemas.microsoft.com/office/drawing/2014/main" xmlns="" id="{F4E8C039-CC58-44F3-8A7B-E0A934C1D0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xmlns="" id="{2D552185-859A-E6FF-A655-D8A54E3E14A0}"/>
              </a:ext>
            </a:extLst>
          </p:cNvPr>
          <p:cNvSpPr>
            <a:spLocks noGrp="1"/>
          </p:cNvSpPr>
          <p:nvPr>
            <p:ph idx="1"/>
          </p:nvPr>
        </p:nvSpPr>
        <p:spPr>
          <a:xfrm>
            <a:off x="1000450" y="3067026"/>
            <a:ext cx="3058623" cy="3272324"/>
          </a:xfrm>
        </p:spPr>
        <p:txBody>
          <a:bodyPr anchor="t">
            <a:normAutofit/>
          </a:bodyPr>
          <a:lstStyle/>
          <a:p>
            <a:r>
              <a:rPr lang="en-GB" sz="2000" dirty="0"/>
              <a:t>On the lead up to the Queens Platinum Jubilee celebrations, Young people were given a crown template and asked to design a crown they would wear, some of the crowns were amazing.</a:t>
            </a:r>
          </a:p>
        </p:txBody>
      </p:sp>
      <p:pic>
        <p:nvPicPr>
          <p:cNvPr id="9219" name="D29F801C-4D91-44FF-8762-8B4BAF078FBE" descr="IMG_3715.JPG">
            <a:extLst>
              <a:ext uri="{FF2B5EF4-FFF2-40B4-BE49-F238E27FC236}">
                <a16:creationId xmlns:a16="http://schemas.microsoft.com/office/drawing/2014/main" xmlns="" id="{A6C91556-2DA4-DDBE-A8B7-8B0E3CC1371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 b="32003"/>
          <a:stretch/>
        </p:blipFill>
        <p:spPr bwMode="auto">
          <a:xfrm>
            <a:off x="4636963" y="1"/>
            <a:ext cx="3731799" cy="33832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8" name="2185AB5D-1ABC-4C08-BCAC-36D860510B6D" descr="IMG_3714.JPG">
            <a:extLst>
              <a:ext uri="{FF2B5EF4-FFF2-40B4-BE49-F238E27FC236}">
                <a16:creationId xmlns:a16="http://schemas.microsoft.com/office/drawing/2014/main" xmlns="" id="{F2BCCC6D-C723-7F1D-EC25-9965B2196C95}"/>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3340" r="-3" b="8662"/>
          <a:stretch/>
        </p:blipFill>
        <p:spPr bwMode="auto">
          <a:xfrm>
            <a:off x="8460201" y="10"/>
            <a:ext cx="373179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441D9F55-4FBC-49CE-AB25-03BDB61EB663" descr="IMG_3717.JPG">
            <a:extLst>
              <a:ext uri="{FF2B5EF4-FFF2-40B4-BE49-F238E27FC236}">
                <a16:creationId xmlns:a16="http://schemas.microsoft.com/office/drawing/2014/main" xmlns="" id="{7173CBA0-3FE3-1F78-ACC1-98A0885C460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6650" r="-2" b="3623"/>
          <a:stretch/>
        </p:blipFill>
        <p:spPr bwMode="auto">
          <a:xfrm>
            <a:off x="4639055" y="3474720"/>
            <a:ext cx="7552944" cy="33832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9757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FDFA4AB-25FE-A7E7-516E-E293081AA90D}"/>
              </a:ext>
            </a:extLst>
          </p:cNvPr>
          <p:cNvSpPr>
            <a:spLocks noGrp="1"/>
          </p:cNvSpPr>
          <p:nvPr>
            <p:ph type="title"/>
          </p:nvPr>
        </p:nvSpPr>
        <p:spPr>
          <a:xfrm>
            <a:off x="686834" y="1153572"/>
            <a:ext cx="3200400" cy="4461163"/>
          </a:xfrm>
        </p:spPr>
        <p:txBody>
          <a:bodyPr>
            <a:normAutofit/>
          </a:bodyPr>
          <a:lstStyle/>
          <a:p>
            <a:r>
              <a:rPr lang="en-GB">
                <a:solidFill>
                  <a:srgbClr val="FFFFFF"/>
                </a:solidFill>
              </a:rPr>
              <a:t>Queens Platinum Jubilee Community Celebration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19E29E77-6F50-3400-86DE-B937D9227533}"/>
              </a:ext>
            </a:extLst>
          </p:cNvPr>
          <p:cNvSpPr>
            <a:spLocks noGrp="1"/>
          </p:cNvSpPr>
          <p:nvPr>
            <p:ph idx="1"/>
          </p:nvPr>
        </p:nvSpPr>
        <p:spPr>
          <a:xfrm>
            <a:off x="4447308" y="591344"/>
            <a:ext cx="6906491" cy="5585619"/>
          </a:xfrm>
        </p:spPr>
        <p:txBody>
          <a:bodyPr anchor="ctr">
            <a:normAutofit/>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Well Thank you ,thank you ALL so much for joining us at our Queens Platinum Jubilee Community Celebration s a great night for our Community to Reconnect and celebrate, many young people helped in the planning and organisation of our night volunteering ,baking , setting up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doing activities and not least of all performing duties .  A buffet fit for Kings , QUEENS and everyone in between was enjoyed by all . </a:t>
            </a:r>
          </a:p>
          <a:p>
            <a:r>
              <a:rPr lang="en-GB" sz="1100" dirty="0">
                <a:effectLst/>
                <a:latin typeface="Calibri" panose="020F0502020204030204" pitchFamily="34" charset="0"/>
                <a:ea typeface="Calibri" panose="020F0502020204030204" pitchFamily="34" charset="0"/>
                <a:cs typeface="Times New Roman" panose="02020603050405020304" pitchFamily="18" charset="0"/>
              </a:rPr>
              <a:t>To the midnight crew Wanda Fraser , John , Michelle, Kath , Joanna , Vicky our youth crew  who served , cleared and packed away Thank you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all .</a:t>
            </a:r>
          </a:p>
          <a:p>
            <a:r>
              <a:rPr lang="en-GB" sz="1100" dirty="0">
                <a:effectLst/>
                <a:latin typeface="Calibri" panose="020F0502020204030204" pitchFamily="34" charset="0"/>
                <a:ea typeface="Calibri" panose="020F0502020204030204" pitchFamily="34" charset="0"/>
                <a:cs typeface="Times New Roman" panose="02020603050405020304" pitchFamily="18" charset="0"/>
              </a:rPr>
              <a:t>Dom for the ever lasting Face painting session </a:t>
            </a:r>
            <a:r>
              <a:rPr lang="en-GB" sz="1100" dirty="0">
                <a:effectLst/>
                <a:latin typeface="Segoe UI Symbol" panose="020B0502040204020203" pitchFamily="34" charset="0"/>
                <a:ea typeface="Calibri" panose="020F0502020204030204" pitchFamily="34" charset="0"/>
                <a:cs typeface="Segoe UI Symbol"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young ones Loved it Smiles were for FREE Special mentions to Alistair Fox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on pipes for playing Diu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Regnare</a:t>
            </a:r>
            <a:r>
              <a:rPr lang="en-GB" sz="1100" dirty="0">
                <a:effectLst/>
                <a:latin typeface="Calibri" panose="020F0502020204030204" pitchFamily="34" charset="0"/>
                <a:ea typeface="Calibri" panose="020F0502020204030204" pitchFamily="34" charset="0"/>
                <a:cs typeface="Times New Roman" panose="02020603050405020304" pitchFamily="18" charset="0"/>
              </a:rPr>
              <a:t>  a personal tribute written by piper Stuart Liddell To Tilly Grist for lighting our Beach Beacon whilst at the same time Inverness Acapella choir  sang It is a Life filled with Grace which was specially composed for the Queens Platinum Jubilee .</a:t>
            </a:r>
          </a:p>
          <a:p>
            <a:r>
              <a:rPr lang="en-GB" sz="1100" dirty="0">
                <a:effectLst/>
                <a:latin typeface="Calibri" panose="020F0502020204030204" pitchFamily="34" charset="0"/>
                <a:ea typeface="Calibri" panose="020F0502020204030204" pitchFamily="34" charset="0"/>
                <a:cs typeface="Times New Roman" panose="02020603050405020304" pitchFamily="18" charset="0"/>
              </a:rPr>
              <a:t>CCRC and our Youth rowers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Calibri" panose="020F0502020204030204" pitchFamily="34" charset="0"/>
                <a:ea typeface="Calibri" panose="020F0502020204030204" pitchFamily="34" charset="0"/>
                <a:cs typeface="Times New Roman" panose="02020603050405020304" pitchFamily="18" charset="0"/>
              </a:rPr>
              <a:t>Wild Swimmers  – Cromarty Mermaids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Calibri" panose="020F0502020204030204" pitchFamily="34" charset="0"/>
                <a:ea typeface="Calibri" panose="020F0502020204030204" pitchFamily="34" charset="0"/>
                <a:cs typeface="Times New Roman" panose="02020603050405020304" pitchFamily="18" charset="0"/>
              </a:rPr>
              <a:t>Cromarty Fire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Brigade</a:t>
            </a:r>
          </a:p>
          <a:p>
            <a:r>
              <a:rPr lang="en-GB" sz="1100" dirty="0">
                <a:effectLst/>
                <a:latin typeface="Calibri" panose="020F0502020204030204" pitchFamily="34" charset="0"/>
                <a:ea typeface="Calibri" panose="020F0502020204030204" pitchFamily="34" charset="0"/>
                <a:cs typeface="Times New Roman" panose="02020603050405020304" pitchFamily="18" charset="0"/>
              </a:rPr>
              <a:t>ICT Football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youth section</a:t>
            </a:r>
          </a:p>
          <a:p>
            <a:r>
              <a:rPr lang="en-GB" sz="1100" dirty="0">
                <a:effectLst/>
                <a:latin typeface="Calibri" panose="020F0502020204030204" pitchFamily="34" charset="0"/>
                <a:ea typeface="Calibri" panose="020F0502020204030204" pitchFamily="34" charset="0"/>
                <a:cs typeface="Times New Roman" panose="02020603050405020304" pitchFamily="18" charset="0"/>
              </a:rPr>
              <a:t>Cromarty Tennis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and Sports club</a:t>
            </a:r>
          </a:p>
          <a:p>
            <a:r>
              <a:rPr lang="en-GB" sz="1100" dirty="0">
                <a:effectLst/>
                <a:latin typeface="Calibri" panose="020F0502020204030204" pitchFamily="34" charset="0"/>
                <a:ea typeface="Calibri" panose="020F0502020204030204" pitchFamily="34" charset="0"/>
                <a:cs typeface="Times New Roman" panose="02020603050405020304" pitchFamily="18" charset="0"/>
              </a:rPr>
              <a:t>Cromarty Care Project and Trikes and Pilots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Evoventures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beautifully decorated boats and drive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bys</a:t>
            </a:r>
            <a:r>
              <a:rPr lang="en-GB" sz="1100" dirty="0">
                <a:effectLst/>
                <a:latin typeface="Calibri" panose="020F0502020204030204" pitchFamily="34" charset="0"/>
                <a:ea typeface="Calibri" panose="020F0502020204030204" pitchFamily="34" charset="0"/>
                <a:cs typeface="Times New Roman" panose="02020603050405020304" pitchFamily="18" charset="0"/>
              </a:rPr>
              <a:t> C @ DCC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Calibri" panose="020F0502020204030204" pitchFamily="34" charset="0"/>
                <a:ea typeface="Calibri" panose="020F0502020204030204" pitchFamily="34" charset="0"/>
                <a:cs typeface="Times New Roman" panose="02020603050405020304" pitchFamily="18" charset="0"/>
              </a:rPr>
              <a:t>Cromarty Primary School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Calibri" panose="020F0502020204030204" pitchFamily="34" charset="0"/>
                <a:ea typeface="Calibri" panose="020F0502020204030204" pitchFamily="34" charset="0"/>
                <a:cs typeface="Times New Roman" panose="02020603050405020304" pitchFamily="18" charset="0"/>
              </a:rPr>
              <a:t>Fortrose Academy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Calibri" panose="020F0502020204030204" pitchFamily="34" charset="0"/>
                <a:ea typeface="Calibri" panose="020F0502020204030204" pitchFamily="34" charset="0"/>
                <a:cs typeface="Times New Roman" panose="02020603050405020304" pitchFamily="18" charset="0"/>
              </a:rPr>
              <a:t>Claire Barber for our Amazing poster </a:t>
            </a:r>
            <a:r>
              <a:rPr lang="en-GB" sz="1100" dirty="0">
                <a:effectLst/>
                <a:latin typeface="Segoe UI Symbol" panose="020B0502040204020203" pitchFamily="34" charset="0"/>
                <a:ea typeface="Calibri" panose="020F0502020204030204" pitchFamily="34" charset="0"/>
                <a:cs typeface="Segoe UI Symbol" panose="020B0502040204020203"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Calibri" panose="020F0502020204030204" pitchFamily="34" charset="0"/>
                <a:ea typeface="Calibri" panose="020F0502020204030204" pitchFamily="34" charset="0"/>
                <a:cs typeface="Times New Roman" panose="02020603050405020304" pitchFamily="18" charset="0"/>
              </a:rPr>
              <a:t>Please send me any photos you would like shared </a:t>
            </a:r>
            <a:r>
              <a:rPr lang="en-GB" sz="11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Calibri" panose="020F0502020204030204" pitchFamily="34" charset="0"/>
                <a:ea typeface="Calibri" panose="020F0502020204030204" pitchFamily="34" charset="0"/>
                <a:cs typeface="Times New Roman" panose="02020603050405020304" pitchFamily="18" charset="0"/>
              </a:rPr>
              <a:t>#PlatinumJubilee</a:t>
            </a:r>
          </a:p>
          <a:p>
            <a:r>
              <a:rPr lang="en-GB" sz="1100" dirty="0">
                <a:effectLst/>
                <a:latin typeface="Calibri" panose="020F0502020204030204" pitchFamily="34" charset="0"/>
                <a:ea typeface="Calibri" panose="020F0502020204030204" pitchFamily="34" charset="0"/>
                <a:cs typeface="Times New Roman" panose="02020603050405020304" pitchFamily="18" charset="0"/>
              </a:rPr>
              <a:t>#teamworkmakesthedreamwork</a:t>
            </a:r>
          </a:p>
          <a:p>
            <a:endParaRPr lang="en-GB" sz="1100" dirty="0"/>
          </a:p>
        </p:txBody>
      </p:sp>
    </p:spTree>
    <p:extLst>
      <p:ext uri="{BB962C8B-B14F-4D97-AF65-F5344CB8AC3E}">
        <p14:creationId xmlns:p14="http://schemas.microsoft.com/office/powerpoint/2010/main" xmlns="" val="237358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Rectangle 14348">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A12EF783-D6CE-41DF-B283-E037CA0E1F66" descr="81fbefd4-1388-4136-8559-7e56a066f31d.JPG">
            <a:extLst>
              <a:ext uri="{FF2B5EF4-FFF2-40B4-BE49-F238E27FC236}">
                <a16:creationId xmlns:a16="http://schemas.microsoft.com/office/drawing/2014/main" xmlns="" id="{E3682830-6633-FF7A-0B9F-9F184121799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867150" y="477078"/>
            <a:ext cx="4457700" cy="5943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7071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3">
            <a:extLst>
              <a:ext uri="{FF2B5EF4-FFF2-40B4-BE49-F238E27FC236}">
                <a16:creationId xmlns:a16="http://schemas.microsoft.com/office/drawing/2014/main" xmlns="" id="{E1750109-3B91-4506-B997-0CD8E35A14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0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5">
            <a:extLst>
              <a:ext uri="{FF2B5EF4-FFF2-40B4-BE49-F238E27FC236}">
                <a16:creationId xmlns:a16="http://schemas.microsoft.com/office/drawing/2014/main" xmlns="" id="{E72D8D1B-59F6-4FF3-8547-9BBB6129F2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96DABCD4-8874-4282-91CE-37C8B0E3289B" descr="IMG_3284.JPG">
            <a:extLst>
              <a:ext uri="{FF2B5EF4-FFF2-40B4-BE49-F238E27FC236}">
                <a16:creationId xmlns:a16="http://schemas.microsoft.com/office/drawing/2014/main" xmlns="" id="{A4F02F53-0AF4-64F0-3582-E09132C90C6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255251" y="643467"/>
            <a:ext cx="1856739" cy="24756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Rectangle 1037">
            <a:extLst>
              <a:ext uri="{FF2B5EF4-FFF2-40B4-BE49-F238E27FC236}">
                <a16:creationId xmlns:a16="http://schemas.microsoft.com/office/drawing/2014/main" xmlns="" id="{8FC8C21F-9484-4A71-ABFA-6C10682FA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F16D32C7-246A-44CC-AF0A-013A2F4686DF" descr="IMG_3283.JPG">
            <a:extLst>
              <a:ext uri="{FF2B5EF4-FFF2-40B4-BE49-F238E27FC236}">
                <a16:creationId xmlns:a16="http://schemas.microsoft.com/office/drawing/2014/main" xmlns="" id="{D51A664A-47BB-30CE-CCB9-8CC7B0DFE5E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248159" y="3748194"/>
            <a:ext cx="1853723" cy="247163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0" name="Rectangle 1039">
            <a:extLst>
              <a:ext uri="{FF2B5EF4-FFF2-40B4-BE49-F238E27FC236}">
                <a16:creationId xmlns:a16="http://schemas.microsoft.com/office/drawing/2014/main" xmlns="" id="{2C444748-5A8D-4B53-89FE-42B455DFA2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7F085421-35E5-441D-B936-04032598B406" descr="IMG_3282.JPG">
            <a:extLst>
              <a:ext uri="{FF2B5EF4-FFF2-40B4-BE49-F238E27FC236}">
                <a16:creationId xmlns:a16="http://schemas.microsoft.com/office/drawing/2014/main" xmlns="" id="{C34C078D-374D-F635-D36A-5898E74EB42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4719818" y="650497"/>
            <a:ext cx="2576618" cy="55710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2" name="Rectangle 1041">
            <a:extLst>
              <a:ext uri="{FF2B5EF4-FFF2-40B4-BE49-F238E27FC236}">
                <a16:creationId xmlns:a16="http://schemas.microsoft.com/office/drawing/2014/main" xmlns="" id="{14044C96-7CFD-44DB-A579-D77B0D37C6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D59684E9-0212-492D-BB5B-ED6112FD8A49" descr="IMG_3286.JPG">
            <a:extLst>
              <a:ext uri="{FF2B5EF4-FFF2-40B4-BE49-F238E27FC236}">
                <a16:creationId xmlns:a16="http://schemas.microsoft.com/office/drawing/2014/main" xmlns="" id="{AACDB1A5-A1DC-4E06-FF37-ACE57F6A1F3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8651660" y="650497"/>
            <a:ext cx="2576618" cy="55710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5643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xmlns="" id="{9A72E43A-2FC3-43A9-8E8E-0BF749E66E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D792864C-823E-4B69-96EE-F9ADC578A519" descr="IMG_3287.JPG">
            <a:extLst>
              <a:ext uri="{FF2B5EF4-FFF2-40B4-BE49-F238E27FC236}">
                <a16:creationId xmlns:a16="http://schemas.microsoft.com/office/drawing/2014/main" xmlns="" id="{D842F951-1F60-C1ED-E6C0-F6732EFC3D05}"/>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1850" b="28996"/>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DE1869B0-CD11-4C2E-8D54-B4CE6A15288D" descr="IMG_3726.JPG">
            <a:extLst>
              <a:ext uri="{FF2B5EF4-FFF2-40B4-BE49-F238E27FC236}">
                <a16:creationId xmlns:a16="http://schemas.microsoft.com/office/drawing/2014/main" xmlns="" id="{DCC0908F-D598-08B7-8E2A-4DED076DCF7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4722" r="-3" b="11783"/>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C8389C0A-7709-42BB-8021-2766D1FB3399" descr="IMG_3288.JPG">
            <a:extLst>
              <a:ext uri="{FF2B5EF4-FFF2-40B4-BE49-F238E27FC236}">
                <a16:creationId xmlns:a16="http://schemas.microsoft.com/office/drawing/2014/main" xmlns="" id="{FCDD879A-5F5F-6EA6-8801-C1E4B619404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7366" r="2" b="3618"/>
          <a:stretch/>
        </p:blipFill>
        <p:spPr bwMode="auto">
          <a:xfrm>
            <a:off x="4094479" y="10"/>
            <a:ext cx="401404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B0BCBA65-6D25-4760-BE68-DBEC72D55D74" descr="IMG_3725.JPG">
            <a:extLst>
              <a:ext uri="{FF2B5EF4-FFF2-40B4-BE49-F238E27FC236}">
                <a16:creationId xmlns:a16="http://schemas.microsoft.com/office/drawing/2014/main" xmlns="" id="{DE76905D-47D1-860C-5539-0EAB6F99F164}"/>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7410" r="-3" b="19200"/>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A2DB53D7-D7FD-481C-903D-D85BBA43D8D7" descr="IMG_3727.JPG">
            <a:extLst>
              <a:ext uri="{FF2B5EF4-FFF2-40B4-BE49-F238E27FC236}">
                <a16:creationId xmlns:a16="http://schemas.microsoft.com/office/drawing/2014/main" xmlns="" id="{F28F91D8-660A-8354-BC79-0EB35B436107}"/>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36331" r="2" b="2"/>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7911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Rectangle 3090">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92">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B7979F32-6036-47C7-A14C-A151FC84DBDC" descr="IMG_3763.JPG">
            <a:extLst>
              <a:ext uri="{FF2B5EF4-FFF2-40B4-BE49-F238E27FC236}">
                <a16:creationId xmlns:a16="http://schemas.microsoft.com/office/drawing/2014/main" xmlns="" id="{44FA89CE-6190-B542-8A93-1DD5355AE82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8488" y="457200"/>
            <a:ext cx="2686050" cy="360521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80960D19-24A2-432A-8123-734B24F8EC67" descr="IMG_3733.JPG">
            <a:extLst>
              <a:ext uri="{FF2B5EF4-FFF2-40B4-BE49-F238E27FC236}">
                <a16:creationId xmlns:a16="http://schemas.microsoft.com/office/drawing/2014/main" xmlns="" id="{BB4C2362-3684-84F2-952E-E61AF3458D6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9042" r="-3" b="17463"/>
          <a:stretch/>
        </p:blipFill>
        <p:spPr bwMode="auto">
          <a:xfrm>
            <a:off x="598488" y="4137025"/>
            <a:ext cx="2686050" cy="22637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F407BBF8-A968-4110-9E63-EF278AC8DD26" descr="IMG_3738.JPG">
            <a:extLst>
              <a:ext uri="{FF2B5EF4-FFF2-40B4-BE49-F238E27FC236}">
                <a16:creationId xmlns:a16="http://schemas.microsoft.com/office/drawing/2014/main" xmlns="" id="{52ABC4EF-5E8B-2DD3-3B34-866CC9CA716C}"/>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0753" r="-3" b="25751"/>
          <a:stretch/>
        </p:blipFill>
        <p:spPr bwMode="auto">
          <a:xfrm>
            <a:off x="3359150" y="457200"/>
            <a:ext cx="2297113" cy="193516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723CD60D-8619-4B3C-A7F2-B21EA4091697" descr="IMG_3736.JPG">
            <a:extLst>
              <a:ext uri="{FF2B5EF4-FFF2-40B4-BE49-F238E27FC236}">
                <a16:creationId xmlns:a16="http://schemas.microsoft.com/office/drawing/2014/main" xmlns="" id="{70B4AAAC-3433-303C-C7D2-F717224B8C00}"/>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2714" r="-1" b="14071"/>
          <a:stretch/>
        </p:blipFill>
        <p:spPr bwMode="auto">
          <a:xfrm>
            <a:off x="5732463" y="457200"/>
            <a:ext cx="2309813" cy="193516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B1FC68AC-5E95-422E-ACA9-950AACC67142" descr="IMG_3730.JPG">
            <a:extLst>
              <a:ext uri="{FF2B5EF4-FFF2-40B4-BE49-F238E27FC236}">
                <a16:creationId xmlns:a16="http://schemas.microsoft.com/office/drawing/2014/main" xmlns="" id="{B37199FF-3E02-CCEB-0879-3B6C1E9B6F08}"/>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36786" r="-1" b="-1"/>
          <a:stretch/>
        </p:blipFill>
        <p:spPr bwMode="auto">
          <a:xfrm>
            <a:off x="3359150" y="2466975"/>
            <a:ext cx="4681538" cy="39338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30D0832E-686C-42F4-824D-6B1C423D750B" descr="IMG_3734.JPG">
            <a:extLst>
              <a:ext uri="{FF2B5EF4-FFF2-40B4-BE49-F238E27FC236}">
                <a16:creationId xmlns:a16="http://schemas.microsoft.com/office/drawing/2014/main" xmlns="" id="{FA0DB46A-467D-D833-E2E6-FD52252AECFE}"/>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22982" r="-3" b="13627"/>
          <a:stretch/>
        </p:blipFill>
        <p:spPr bwMode="auto">
          <a:xfrm>
            <a:off x="8116888" y="457200"/>
            <a:ext cx="3476625" cy="292576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E5CC4365-7F19-4715-A097-EF65A01DFB08" descr="IMG_3728.JPG">
            <a:extLst>
              <a:ext uri="{FF2B5EF4-FFF2-40B4-BE49-F238E27FC236}">
                <a16:creationId xmlns:a16="http://schemas.microsoft.com/office/drawing/2014/main" xmlns="" id="{EF15C014-C87A-A197-97F0-492422AAF9E6}"/>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13306" r="2" b="23026"/>
          <a:stretch/>
        </p:blipFill>
        <p:spPr bwMode="auto">
          <a:xfrm>
            <a:off x="8116888" y="3459163"/>
            <a:ext cx="3476625" cy="294163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52154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1395</Words>
  <Application>Microsoft Office PowerPoint</Application>
  <PresentationFormat>Custom</PresentationFormat>
  <Paragraphs>93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Report for Community Council</vt:lpstr>
      <vt:lpstr>Numbers:</vt:lpstr>
      <vt:lpstr>Football Coaching with ICT Youth Development </vt:lpstr>
      <vt:lpstr>Crown Designing at Junior Youth Café </vt:lpstr>
      <vt:lpstr>Queens Platinum Jubilee Community Celebration </vt:lpstr>
      <vt:lpstr>Slide 6</vt:lpstr>
      <vt:lpstr>Slide 7</vt:lpstr>
      <vt:lpstr>Slide 8</vt:lpstr>
      <vt:lpstr>Slide 9</vt:lpstr>
      <vt:lpstr>Slide 10</vt:lpstr>
      <vt:lpstr>Youth Café </vt:lpstr>
      <vt:lpstr>Walk &amp; Talk </vt:lpstr>
      <vt:lpstr>The Giant Clootie Project with The Roots &amp; Growth Project </vt:lpstr>
      <vt:lpstr>What is the Giant Clootie Project </vt:lpstr>
      <vt:lpstr>Roots &amp; Growth – Giant Clootie Project</vt:lpstr>
      <vt:lpstr>Slide 16</vt:lpstr>
      <vt:lpstr>Food Hygiene  Level 1, 2 &amp; 3 </vt:lpstr>
      <vt:lpstr>Slide 18</vt:lpstr>
      <vt:lpstr>LOST: A Climate Action Exhibition workshop </vt:lpstr>
      <vt:lpstr>Slide 20</vt:lpstr>
      <vt:lpstr>Multi-Sports</vt:lpstr>
      <vt:lpstr>#Foodtherapy </vt:lpstr>
      <vt:lpstr>1-1s </vt:lpstr>
      <vt:lpstr>Trip to Inverness Cinema </vt:lpstr>
      <vt:lpstr>Cookwell / Bakewell</vt:lpstr>
      <vt:lpstr>Slide 26</vt:lpstr>
      <vt:lpstr>Staff Development </vt:lpstr>
      <vt:lpstr>Saltire &amp; Leadership </vt:lpstr>
      <vt:lpstr>Summer Programme 2022</vt:lpstr>
      <vt:lpstr>Thank You for Reading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Community Council</dc:title>
  <dc:creator>Fraser Thomson</dc:creator>
  <cp:lastModifiedBy>Vivienne</cp:lastModifiedBy>
  <cp:revision>7</cp:revision>
  <dcterms:created xsi:type="dcterms:W3CDTF">2022-05-25T20:14:59Z</dcterms:created>
  <dcterms:modified xsi:type="dcterms:W3CDTF">2022-06-24T14:13:54Z</dcterms:modified>
</cp:coreProperties>
</file>